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Lst>
  <p:notesMasterIdLst>
    <p:notesMasterId r:id="rId20"/>
  </p:notesMasterIdLst>
  <p:handoutMasterIdLst>
    <p:handoutMasterId r:id="rId21"/>
  </p:handoutMasterIdLst>
  <p:sldIdLst>
    <p:sldId id="256" r:id="rId2"/>
    <p:sldId id="257" r:id="rId3"/>
    <p:sldId id="258" r:id="rId4"/>
    <p:sldId id="273" r:id="rId5"/>
    <p:sldId id="274" r:id="rId6"/>
    <p:sldId id="259" r:id="rId7"/>
    <p:sldId id="260" r:id="rId8"/>
    <p:sldId id="262" r:id="rId9"/>
    <p:sldId id="264" r:id="rId10"/>
    <p:sldId id="265" r:id="rId11"/>
    <p:sldId id="266" r:id="rId12"/>
    <p:sldId id="276" r:id="rId13"/>
    <p:sldId id="275" r:id="rId14"/>
    <p:sldId id="269" r:id="rId15"/>
    <p:sldId id="270" r:id="rId16"/>
    <p:sldId id="271" r:id="rId17"/>
    <p:sldId id="272" r:id="rId18"/>
    <p:sldId id="277" r:id="rId19"/>
  </p:sldIdLst>
  <p:sldSz cx="9144000" cy="6858000" type="screen4x3"/>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660"/>
  </p:normalViewPr>
  <p:slideViewPr>
    <p:cSldViewPr>
      <p:cViewPr varScale="1">
        <p:scale>
          <a:sx n="87" d="100"/>
          <a:sy n="87" d="100"/>
        </p:scale>
        <p:origin x="153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402" cy="33795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628" y="0"/>
            <a:ext cx="4275402" cy="337958"/>
          </a:xfrm>
          <a:prstGeom prst="rect">
            <a:avLst/>
          </a:prstGeom>
        </p:spPr>
        <p:txBody>
          <a:bodyPr vert="horz" lIns="91440" tIns="45720" rIns="91440" bIns="45720" rtlCol="0"/>
          <a:lstStyle>
            <a:lvl1pPr algn="r">
              <a:defRPr sz="1200"/>
            </a:lvl1pPr>
          </a:lstStyle>
          <a:p>
            <a:fld id="{FEDD63B5-6911-EA47-A1A5-7C35AB36D4AE}" type="datetimeFigureOut">
              <a:rPr kumimoji="1" lang="en-US" altLang="ja-JP" smtClean="0"/>
              <a:t>12/13/2016</a:t>
            </a:fld>
            <a:endParaRPr kumimoji="1" lang="ja-JP" altLang="en-US"/>
          </a:p>
        </p:txBody>
      </p:sp>
      <p:sp>
        <p:nvSpPr>
          <p:cNvPr id="4" name="フッター プレースホルダー 3"/>
          <p:cNvSpPr>
            <a:spLocks noGrp="1"/>
          </p:cNvSpPr>
          <p:nvPr>
            <p:ph type="ftr" sz="quarter" idx="2"/>
          </p:nvPr>
        </p:nvSpPr>
        <p:spPr>
          <a:xfrm>
            <a:off x="0" y="6397806"/>
            <a:ext cx="4275402" cy="33795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628" y="6397806"/>
            <a:ext cx="4275402" cy="337957"/>
          </a:xfrm>
          <a:prstGeom prst="rect">
            <a:avLst/>
          </a:prstGeom>
        </p:spPr>
        <p:txBody>
          <a:bodyPr vert="horz" lIns="91440" tIns="45720" rIns="91440" bIns="45720" rtlCol="0" anchor="b"/>
          <a:lstStyle>
            <a:lvl1pPr algn="r">
              <a:defRPr sz="1200"/>
            </a:lvl1pPr>
          </a:lstStyle>
          <a:p>
            <a:fld id="{A7E5AA9E-FFD4-884D-AC87-EF069FE39347}" type="slidenum">
              <a:rPr kumimoji="1" lang="en-US" altLang="ja-JP" smtClean="0"/>
              <a:t>‹#›</a:t>
            </a:fld>
            <a:endParaRPr kumimoji="1" lang="ja-JP" altLang="en-US"/>
          </a:p>
        </p:txBody>
      </p:sp>
    </p:spTree>
    <p:extLst>
      <p:ext uri="{BB962C8B-B14F-4D97-AF65-F5344CB8AC3E}">
        <p14:creationId xmlns:p14="http://schemas.microsoft.com/office/powerpoint/2010/main" val="1772286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402" cy="33795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628" y="0"/>
            <a:ext cx="4275402" cy="337958"/>
          </a:xfrm>
          <a:prstGeom prst="rect">
            <a:avLst/>
          </a:prstGeom>
        </p:spPr>
        <p:txBody>
          <a:bodyPr vert="horz" lIns="91440" tIns="45720" rIns="91440" bIns="45720" rtlCol="0"/>
          <a:lstStyle>
            <a:lvl1pPr algn="r">
              <a:defRPr sz="1200"/>
            </a:lvl1pPr>
          </a:lstStyle>
          <a:p>
            <a:fld id="{89CEDDB1-BA6E-C948-BAFD-9B9F07C0A1FC}" type="datetimeFigureOut">
              <a:rPr kumimoji="1" lang="en-US" altLang="ja-JP" smtClean="0"/>
              <a:t>12/13/2016</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0537" cy="22733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6632" y="3241586"/>
            <a:ext cx="7893050" cy="265220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806"/>
            <a:ext cx="4275402" cy="33795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628" y="6397806"/>
            <a:ext cx="4275402" cy="337957"/>
          </a:xfrm>
          <a:prstGeom prst="rect">
            <a:avLst/>
          </a:prstGeom>
        </p:spPr>
        <p:txBody>
          <a:bodyPr vert="horz" lIns="91440" tIns="45720" rIns="91440" bIns="45720" rtlCol="0" anchor="b"/>
          <a:lstStyle>
            <a:lvl1pPr algn="r">
              <a:defRPr sz="1200"/>
            </a:lvl1pPr>
          </a:lstStyle>
          <a:p>
            <a:fld id="{03C8F138-DF75-B940-AED7-B230E16DA0C9}" type="slidenum">
              <a:rPr kumimoji="1" lang="en-US" altLang="ja-JP" smtClean="0"/>
              <a:t>‹#›</a:t>
            </a:fld>
            <a:endParaRPr kumimoji="1" lang="ja-JP" altLang="en-US"/>
          </a:p>
        </p:txBody>
      </p:sp>
    </p:spTree>
    <p:extLst>
      <p:ext uri="{BB962C8B-B14F-4D97-AF65-F5344CB8AC3E}">
        <p14:creationId xmlns:p14="http://schemas.microsoft.com/office/powerpoint/2010/main" val="18316060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3C8F138-DF75-B940-AED7-B230E16DA0C9}" type="slidenum">
              <a:rPr kumimoji="1" lang="en-US" altLang="ja-JP" smtClean="0"/>
              <a:t>1</a:t>
            </a:fld>
            <a:endParaRPr kumimoji="1" lang="ja-JP" altLang="en-US"/>
          </a:p>
        </p:txBody>
      </p:sp>
    </p:spTree>
    <p:extLst>
      <p:ext uri="{BB962C8B-B14F-4D97-AF65-F5344CB8AC3E}">
        <p14:creationId xmlns:p14="http://schemas.microsoft.com/office/powerpoint/2010/main" val="920028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3C8F138-DF75-B940-AED7-B230E16DA0C9}" type="slidenum">
              <a:rPr kumimoji="1" lang="en-US" altLang="ja-JP" smtClean="0"/>
              <a:t>4</a:t>
            </a:fld>
            <a:endParaRPr kumimoji="1" lang="ja-JP" altLang="en-US"/>
          </a:p>
        </p:txBody>
      </p:sp>
    </p:spTree>
    <p:extLst>
      <p:ext uri="{BB962C8B-B14F-4D97-AF65-F5344CB8AC3E}">
        <p14:creationId xmlns:p14="http://schemas.microsoft.com/office/powerpoint/2010/main" val="2872241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3C8F138-DF75-B940-AED7-B230E16DA0C9}" type="slidenum">
              <a:rPr kumimoji="1" lang="en-US" altLang="ja-JP" smtClean="0"/>
              <a:t>5</a:t>
            </a:fld>
            <a:endParaRPr kumimoji="1" lang="ja-JP" altLang="en-US"/>
          </a:p>
        </p:txBody>
      </p:sp>
    </p:spTree>
    <p:extLst>
      <p:ext uri="{BB962C8B-B14F-4D97-AF65-F5344CB8AC3E}">
        <p14:creationId xmlns:p14="http://schemas.microsoft.com/office/powerpoint/2010/main" val="1174649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3C8F138-DF75-B940-AED7-B230E16DA0C9}" type="slidenum">
              <a:rPr kumimoji="1" lang="en-US" altLang="ja-JP" smtClean="0"/>
              <a:t>14</a:t>
            </a:fld>
            <a:endParaRPr kumimoji="1" lang="ja-JP" altLang="en-US"/>
          </a:p>
        </p:txBody>
      </p:sp>
    </p:spTree>
    <p:extLst>
      <p:ext uri="{BB962C8B-B14F-4D97-AF65-F5344CB8AC3E}">
        <p14:creationId xmlns:p14="http://schemas.microsoft.com/office/powerpoint/2010/main" val="4090128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一般的な形　教育委員会に支援を要請　チラシ配りなどの公報活動</a:t>
            </a:r>
          </a:p>
          <a:p>
            <a:r>
              <a:rPr kumimoji="1" lang="ja-JP" altLang="en-US"/>
              <a:t>ロッテ　いかせてもらうから、来ていただくという立場を変化させることによって呼んでもらいやすくなる</a:t>
            </a:r>
          </a:p>
        </p:txBody>
      </p:sp>
      <p:sp>
        <p:nvSpPr>
          <p:cNvPr id="4" name="スライド番号プレースホルダー 3"/>
          <p:cNvSpPr>
            <a:spLocks noGrp="1"/>
          </p:cNvSpPr>
          <p:nvPr>
            <p:ph type="sldNum" sz="quarter" idx="10"/>
          </p:nvPr>
        </p:nvSpPr>
        <p:spPr/>
        <p:txBody>
          <a:bodyPr/>
          <a:lstStyle/>
          <a:p>
            <a:fld id="{03C8F138-DF75-B940-AED7-B230E16DA0C9}" type="slidenum">
              <a:rPr kumimoji="1" lang="en-US" altLang="ja-JP" smtClean="0"/>
              <a:t>15</a:t>
            </a:fld>
            <a:endParaRPr kumimoji="1" lang="ja-JP" altLang="en-US"/>
          </a:p>
        </p:txBody>
      </p:sp>
    </p:spTree>
    <p:extLst>
      <p:ext uri="{BB962C8B-B14F-4D97-AF65-F5344CB8AC3E}">
        <p14:creationId xmlns:p14="http://schemas.microsoft.com/office/powerpoint/2010/main" val="2608005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世代　対象を大人にするか子どもにするか</a:t>
            </a:r>
          </a:p>
          <a:p>
            <a:r>
              <a:rPr kumimoji="1" lang="ja-JP" altLang="en-US"/>
              <a:t>分野　自然体験、スポーツ、学習指導　得意分野に絞る</a:t>
            </a:r>
          </a:p>
          <a:p>
            <a:r>
              <a:rPr kumimoji="1" lang="ja-JP" altLang="en-US"/>
              <a:t>場所　屋外　自然体験、スポーツ　外部施設利用　屋内　学習指導、文化体験　学校や公民館利用</a:t>
            </a:r>
          </a:p>
        </p:txBody>
      </p:sp>
      <p:sp>
        <p:nvSpPr>
          <p:cNvPr id="4" name="スライド番号プレースホルダー 3"/>
          <p:cNvSpPr>
            <a:spLocks noGrp="1"/>
          </p:cNvSpPr>
          <p:nvPr>
            <p:ph type="sldNum" sz="quarter" idx="10"/>
          </p:nvPr>
        </p:nvSpPr>
        <p:spPr/>
        <p:txBody>
          <a:bodyPr/>
          <a:lstStyle/>
          <a:p>
            <a:fld id="{03C8F138-DF75-B940-AED7-B230E16DA0C9}" type="slidenum">
              <a:rPr kumimoji="1" lang="en-US" altLang="ja-JP" smtClean="0"/>
              <a:t>16</a:t>
            </a:fld>
            <a:endParaRPr kumimoji="1" lang="ja-JP" altLang="en-US"/>
          </a:p>
        </p:txBody>
      </p:sp>
    </p:spTree>
    <p:extLst>
      <p:ext uri="{BB962C8B-B14F-4D97-AF65-F5344CB8AC3E}">
        <p14:creationId xmlns:p14="http://schemas.microsoft.com/office/powerpoint/2010/main" val="3155899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例)小学４年生　１０歳　 アルバイト、ボランティア　１８歳　約７，８年後</a:t>
            </a:r>
          </a:p>
          <a:p>
            <a:r>
              <a:rPr kumimoji="1" lang="ja-JP" altLang="en-US"/>
              <a:t>　　　　　　　　　　　　　　  子どもが出来る　２０～２５　約１０～１５年後</a:t>
            </a:r>
          </a:p>
          <a:p>
            <a:r>
              <a:rPr kumimoji="1" lang="ja-JP" altLang="en-US"/>
              <a:t>　　　　　　　　　　　　　　  子どもを参加させる　+α　　　　　　　　　　　　　　　　　　　　　　</a:t>
            </a:r>
          </a:p>
        </p:txBody>
      </p:sp>
      <p:sp>
        <p:nvSpPr>
          <p:cNvPr id="4" name="スライド番号プレースホルダー 3"/>
          <p:cNvSpPr>
            <a:spLocks noGrp="1"/>
          </p:cNvSpPr>
          <p:nvPr>
            <p:ph type="sldNum" sz="quarter" idx="10"/>
          </p:nvPr>
        </p:nvSpPr>
        <p:spPr/>
        <p:txBody>
          <a:bodyPr/>
          <a:lstStyle/>
          <a:p>
            <a:fld id="{03C8F138-DF75-B940-AED7-B230E16DA0C9}" type="slidenum">
              <a:rPr kumimoji="1" lang="en-US" altLang="ja-JP" smtClean="0"/>
              <a:t>17</a:t>
            </a:fld>
            <a:endParaRPr kumimoji="1" lang="ja-JP" altLang="en-US"/>
          </a:p>
        </p:txBody>
      </p:sp>
    </p:spTree>
    <p:extLst>
      <p:ext uri="{BB962C8B-B14F-4D97-AF65-F5344CB8AC3E}">
        <p14:creationId xmlns:p14="http://schemas.microsoft.com/office/powerpoint/2010/main" val="3847525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p:txBody>
          <a:bodyPr/>
          <a:lstStyle/>
          <a:p>
            <a:fld id="{A2F80E35-D4D2-420B-AE5F-377CE2288388}" type="datetimeFigureOut">
              <a:rPr kumimoji="1" lang="ja-JP" altLang="en-US" smtClean="0"/>
              <a:t>2016/12/13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30A514B0-BB38-4A20-AFE2-D82FEF404BA8}" type="slidenum">
              <a:rPr kumimoji="1" lang="ja-JP" altLang="en-US" smtClean="0"/>
              <a:t>‹#›</a:t>
            </a:fld>
            <a:endParaRPr kumimoji="1" lang="ja-JP" altLang="en-US"/>
          </a:p>
        </p:txBody>
      </p:sp>
    </p:spTree>
    <p:extLst>
      <p:ext uri="{BB962C8B-B14F-4D97-AF65-F5344CB8AC3E}">
        <p14:creationId xmlns:p14="http://schemas.microsoft.com/office/powerpoint/2010/main" val="3571861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dirty="0"/>
              <a:t>マスター テキストの書式設定</a:t>
            </a:r>
          </a:p>
        </p:txBody>
      </p:sp>
      <p:sp>
        <p:nvSpPr>
          <p:cNvPr id="4" name="Date Placeholder 3"/>
          <p:cNvSpPr>
            <a:spLocks noGrp="1"/>
          </p:cNvSpPr>
          <p:nvPr>
            <p:ph type="dt" sz="half" idx="10"/>
          </p:nvPr>
        </p:nvSpPr>
        <p:spPr/>
        <p:txBody>
          <a:bodyPr/>
          <a:lstStyle/>
          <a:p>
            <a:fld id="{A2F80E35-D4D2-420B-AE5F-377CE2288388}" type="datetimeFigureOut">
              <a:rPr kumimoji="1" lang="ja-JP" altLang="en-US" smtClean="0"/>
              <a:t>2016/12/13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30A514B0-BB38-4A20-AFE2-D82FEF404BA8}" type="slidenum">
              <a:rPr kumimoji="1" lang="ja-JP" altLang="en-US" smtClean="0"/>
              <a:t>‹#›</a:t>
            </a:fld>
            <a:endParaRPr kumimoji="1" lang="ja-JP" altLang="en-US"/>
          </a:p>
        </p:txBody>
      </p:sp>
    </p:spTree>
    <p:extLst>
      <p:ext uri="{BB962C8B-B14F-4D97-AF65-F5344CB8AC3E}">
        <p14:creationId xmlns:p14="http://schemas.microsoft.com/office/powerpoint/2010/main" val="275366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dirty="0"/>
              <a:t>マスター タイトルの書式設定</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dirty="0"/>
              <a:t>マスター テキストの書式設定</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dirty="0"/>
              <a:t>マスター テキストの書式設定</a:t>
            </a:r>
          </a:p>
        </p:txBody>
      </p:sp>
      <p:sp>
        <p:nvSpPr>
          <p:cNvPr id="4" name="Date Placeholder 3"/>
          <p:cNvSpPr>
            <a:spLocks noGrp="1"/>
          </p:cNvSpPr>
          <p:nvPr>
            <p:ph type="dt" sz="half" idx="10"/>
          </p:nvPr>
        </p:nvSpPr>
        <p:spPr/>
        <p:txBody>
          <a:bodyPr/>
          <a:lstStyle/>
          <a:p>
            <a:fld id="{A2F80E35-D4D2-420B-AE5F-377CE2288388}" type="datetimeFigureOut">
              <a:rPr kumimoji="1" lang="ja-JP" altLang="en-US" smtClean="0"/>
              <a:t>2016/12/13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30A514B0-BB38-4A20-AFE2-D82FEF404BA8}" type="slidenum">
              <a:rPr kumimoji="1" lang="ja-JP" altLang="en-US" smtClean="0"/>
              <a:t>‹#›</a:t>
            </a:fld>
            <a:endParaRPr kumimoji="1" lang="ja-JP"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92738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ja-JP" altLang="en-US" dirty="0"/>
              <a:t>マスター タイトルの書式設定</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dirty="0"/>
              <a:t>マスター テキストの書式設定</a:t>
            </a:r>
          </a:p>
        </p:txBody>
      </p:sp>
      <p:sp>
        <p:nvSpPr>
          <p:cNvPr id="5" name="Date Placeholder 4"/>
          <p:cNvSpPr>
            <a:spLocks noGrp="1"/>
          </p:cNvSpPr>
          <p:nvPr>
            <p:ph type="dt" sz="half" idx="10"/>
          </p:nvPr>
        </p:nvSpPr>
        <p:spPr/>
        <p:txBody>
          <a:bodyPr/>
          <a:lstStyle/>
          <a:p>
            <a:fld id="{A2F80E35-D4D2-420B-AE5F-377CE2288388}" type="datetimeFigureOut">
              <a:rPr kumimoji="1" lang="ja-JP" altLang="en-US" smtClean="0"/>
              <a:t>2016/12/13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0A514B0-BB38-4A20-AFE2-D82FEF404BA8}" type="slidenum">
              <a:rPr kumimoji="1" lang="ja-JP" altLang="en-US" smtClean="0"/>
              <a:t>‹#›</a:t>
            </a:fld>
            <a:endParaRPr kumimoji="1" lang="ja-JP" altLang="en-US"/>
          </a:p>
        </p:txBody>
      </p:sp>
    </p:spTree>
    <p:extLst>
      <p:ext uri="{BB962C8B-B14F-4D97-AF65-F5344CB8AC3E}">
        <p14:creationId xmlns:p14="http://schemas.microsoft.com/office/powerpoint/2010/main" val="3183665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dirty="0"/>
              <a:t>マスター タイトルの書式設定</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dirty="0"/>
              <a:t>マスター テキストの書式設定</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dirty="0"/>
              <a:t>マスター テキストの書式設定</a:t>
            </a:r>
          </a:p>
        </p:txBody>
      </p:sp>
      <p:sp>
        <p:nvSpPr>
          <p:cNvPr id="5" name="Date Placeholder 4"/>
          <p:cNvSpPr>
            <a:spLocks noGrp="1"/>
          </p:cNvSpPr>
          <p:nvPr>
            <p:ph type="dt" sz="half" idx="10"/>
          </p:nvPr>
        </p:nvSpPr>
        <p:spPr/>
        <p:txBody>
          <a:bodyPr/>
          <a:lstStyle/>
          <a:p>
            <a:fld id="{A2F80E35-D4D2-420B-AE5F-377CE2288388}" type="datetimeFigureOut">
              <a:rPr kumimoji="1" lang="ja-JP" altLang="en-US" smtClean="0"/>
              <a:t>2016/12/13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0A514B0-BB38-4A20-AFE2-D82FEF404BA8}" type="slidenum">
              <a:rPr kumimoji="1" lang="ja-JP" altLang="en-US" smtClean="0"/>
              <a:t>‹#›</a:t>
            </a:fld>
            <a:endParaRPr kumimoji="1" lang="ja-JP"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28456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ja-JP" altLang="en-US" dirty="0"/>
              <a:t>マスター タイトルの書式設定</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dirty="0"/>
              <a:t>マスター テキストの書式設定</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dirty="0"/>
              <a:t>マスター テキストの書式設定</a:t>
            </a:r>
          </a:p>
        </p:txBody>
      </p:sp>
      <p:sp>
        <p:nvSpPr>
          <p:cNvPr id="5" name="Date Placeholder 4"/>
          <p:cNvSpPr>
            <a:spLocks noGrp="1"/>
          </p:cNvSpPr>
          <p:nvPr>
            <p:ph type="dt" sz="half" idx="10"/>
          </p:nvPr>
        </p:nvSpPr>
        <p:spPr/>
        <p:txBody>
          <a:bodyPr/>
          <a:lstStyle/>
          <a:p>
            <a:fld id="{A2F80E35-D4D2-420B-AE5F-377CE2288388}" type="datetimeFigureOut">
              <a:rPr kumimoji="1" lang="ja-JP" altLang="en-US" smtClean="0"/>
              <a:t>2016/12/13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0A514B0-BB38-4A20-AFE2-D82FEF404BA8}" type="slidenum">
              <a:rPr kumimoji="1" lang="ja-JP" altLang="en-US" smtClean="0"/>
              <a:t>‹#›</a:t>
            </a:fld>
            <a:endParaRPr kumimoji="1" lang="ja-JP" altLang="en-US"/>
          </a:p>
        </p:txBody>
      </p:sp>
    </p:spTree>
    <p:extLst>
      <p:ext uri="{BB962C8B-B14F-4D97-AF65-F5344CB8AC3E}">
        <p14:creationId xmlns:p14="http://schemas.microsoft.com/office/powerpoint/2010/main" val="1856540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A2F80E35-D4D2-420B-AE5F-377CE2288388}" type="datetimeFigureOut">
              <a:rPr kumimoji="1" lang="ja-JP" altLang="en-US" smtClean="0"/>
              <a:t>2016/12/13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0A514B0-BB38-4A20-AFE2-D82FEF404BA8}" type="slidenum">
              <a:rPr kumimoji="1" lang="ja-JP" altLang="en-US" smtClean="0"/>
              <a:t>‹#›</a:t>
            </a:fld>
            <a:endParaRPr kumimoji="1" lang="ja-JP" altLang="en-US"/>
          </a:p>
        </p:txBody>
      </p:sp>
    </p:spTree>
    <p:extLst>
      <p:ext uri="{BB962C8B-B14F-4D97-AF65-F5344CB8AC3E}">
        <p14:creationId xmlns:p14="http://schemas.microsoft.com/office/powerpoint/2010/main" val="574778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ja-JP" altLang="en-US" dirty="0"/>
              <a:t>マスター タイトルの書式設定</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A2F80E35-D4D2-420B-AE5F-377CE2288388}" type="datetimeFigureOut">
              <a:rPr kumimoji="1" lang="ja-JP" altLang="en-US" smtClean="0"/>
              <a:t>2016/12/13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0A514B0-BB38-4A20-AFE2-D82FEF404BA8}" type="slidenum">
              <a:rPr kumimoji="1" lang="ja-JP" altLang="en-US" smtClean="0"/>
              <a:t>‹#›</a:t>
            </a:fld>
            <a:endParaRPr kumimoji="1" lang="ja-JP" altLang="en-US"/>
          </a:p>
        </p:txBody>
      </p:sp>
    </p:spTree>
    <p:extLst>
      <p:ext uri="{BB962C8B-B14F-4D97-AF65-F5344CB8AC3E}">
        <p14:creationId xmlns:p14="http://schemas.microsoft.com/office/powerpoint/2010/main" val="3390847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A2F80E35-D4D2-420B-AE5F-377CE2288388}" type="datetimeFigureOut">
              <a:rPr kumimoji="1" lang="ja-JP" altLang="en-US" smtClean="0"/>
              <a:t>2016/12/13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0A514B0-BB38-4A20-AFE2-D82FEF404BA8}" type="slidenum">
              <a:rPr kumimoji="1" lang="ja-JP" altLang="en-US" smtClean="0"/>
              <a:t>‹#›</a:t>
            </a:fld>
            <a:endParaRPr kumimoji="1" lang="ja-JP" altLang="en-US"/>
          </a:p>
        </p:txBody>
      </p:sp>
    </p:spTree>
    <p:extLst>
      <p:ext uri="{BB962C8B-B14F-4D97-AF65-F5344CB8AC3E}">
        <p14:creationId xmlns:p14="http://schemas.microsoft.com/office/powerpoint/2010/main" val="177458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dirty="0"/>
              <a:t>マスター テキストの書式設定</a:t>
            </a:r>
          </a:p>
        </p:txBody>
      </p:sp>
      <p:sp>
        <p:nvSpPr>
          <p:cNvPr id="4" name="Date Placeholder 3"/>
          <p:cNvSpPr>
            <a:spLocks noGrp="1"/>
          </p:cNvSpPr>
          <p:nvPr>
            <p:ph type="dt" sz="half" idx="10"/>
          </p:nvPr>
        </p:nvSpPr>
        <p:spPr/>
        <p:txBody>
          <a:bodyPr/>
          <a:lstStyle/>
          <a:p>
            <a:fld id="{A2F80E35-D4D2-420B-AE5F-377CE2288388}" type="datetimeFigureOut">
              <a:rPr kumimoji="1" lang="ja-JP" altLang="en-US" smtClean="0"/>
              <a:t>2016/12/13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30A514B0-BB38-4A20-AFE2-D82FEF404BA8}" type="slidenum">
              <a:rPr kumimoji="1" lang="ja-JP" altLang="en-US" smtClean="0"/>
              <a:t>‹#›</a:t>
            </a:fld>
            <a:endParaRPr kumimoji="1" lang="ja-JP" altLang="en-US"/>
          </a:p>
        </p:txBody>
      </p:sp>
    </p:spTree>
    <p:extLst>
      <p:ext uri="{BB962C8B-B14F-4D97-AF65-F5344CB8AC3E}">
        <p14:creationId xmlns:p14="http://schemas.microsoft.com/office/powerpoint/2010/main" val="2586607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Date Placeholder 4"/>
          <p:cNvSpPr>
            <a:spLocks noGrp="1"/>
          </p:cNvSpPr>
          <p:nvPr>
            <p:ph type="dt" sz="half" idx="10"/>
          </p:nvPr>
        </p:nvSpPr>
        <p:spPr/>
        <p:txBody>
          <a:bodyPr/>
          <a:lstStyle/>
          <a:p>
            <a:fld id="{A2F80E35-D4D2-420B-AE5F-377CE2288388}" type="datetimeFigureOut">
              <a:rPr kumimoji="1" lang="ja-JP" altLang="en-US" smtClean="0"/>
              <a:t>2016/12/13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30A514B0-BB38-4A20-AFE2-D82FEF404BA8}" type="slidenum">
              <a:rPr kumimoji="1" lang="ja-JP" altLang="en-US" smtClean="0"/>
              <a:t>‹#›</a:t>
            </a:fld>
            <a:endParaRPr kumimoji="1" lang="ja-JP" altLang="en-US"/>
          </a:p>
        </p:txBody>
      </p:sp>
    </p:spTree>
    <p:extLst>
      <p:ext uri="{BB962C8B-B14F-4D97-AF65-F5344CB8AC3E}">
        <p14:creationId xmlns:p14="http://schemas.microsoft.com/office/powerpoint/2010/main" val="4101336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Date Placeholder 6"/>
          <p:cNvSpPr>
            <a:spLocks noGrp="1"/>
          </p:cNvSpPr>
          <p:nvPr>
            <p:ph type="dt" sz="half" idx="10"/>
          </p:nvPr>
        </p:nvSpPr>
        <p:spPr/>
        <p:txBody>
          <a:bodyPr/>
          <a:lstStyle/>
          <a:p>
            <a:fld id="{A2F80E35-D4D2-420B-AE5F-377CE2288388}" type="datetimeFigureOut">
              <a:rPr kumimoji="1" lang="ja-JP" altLang="en-US" smtClean="0"/>
              <a:t>2016/12/13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30A514B0-BB38-4A20-AFE2-D82FEF404BA8}" type="slidenum">
              <a:rPr kumimoji="1" lang="ja-JP" altLang="en-US" smtClean="0"/>
              <a:t>‹#›</a:t>
            </a:fld>
            <a:endParaRPr kumimoji="1" lang="ja-JP" altLang="en-US"/>
          </a:p>
        </p:txBody>
      </p:sp>
    </p:spTree>
    <p:extLst>
      <p:ext uri="{BB962C8B-B14F-4D97-AF65-F5344CB8AC3E}">
        <p14:creationId xmlns:p14="http://schemas.microsoft.com/office/powerpoint/2010/main" val="1963590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ja-JP" altLang="en-US" dirty="0"/>
              <a:t>マスター タイトルの書式設定</a:t>
            </a:r>
            <a:endParaRPr lang="en-US" dirty="0"/>
          </a:p>
        </p:txBody>
      </p:sp>
      <p:sp>
        <p:nvSpPr>
          <p:cNvPr id="3" name="Date Placeholder 2"/>
          <p:cNvSpPr>
            <a:spLocks noGrp="1"/>
          </p:cNvSpPr>
          <p:nvPr>
            <p:ph type="dt" sz="half" idx="10"/>
          </p:nvPr>
        </p:nvSpPr>
        <p:spPr/>
        <p:txBody>
          <a:bodyPr/>
          <a:lstStyle/>
          <a:p>
            <a:fld id="{A2F80E35-D4D2-420B-AE5F-377CE2288388}" type="datetimeFigureOut">
              <a:rPr kumimoji="1" lang="ja-JP" altLang="en-US" smtClean="0"/>
              <a:t>2016/12/13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0A514B0-BB38-4A20-AFE2-D82FEF404BA8}" type="slidenum">
              <a:rPr kumimoji="1" lang="ja-JP" altLang="en-US" smtClean="0"/>
              <a:t>‹#›</a:t>
            </a:fld>
            <a:endParaRPr kumimoji="1" lang="ja-JP" altLang="en-US"/>
          </a:p>
        </p:txBody>
      </p:sp>
    </p:spTree>
    <p:extLst>
      <p:ext uri="{BB962C8B-B14F-4D97-AF65-F5344CB8AC3E}">
        <p14:creationId xmlns:p14="http://schemas.microsoft.com/office/powerpoint/2010/main" val="2371616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80E35-D4D2-420B-AE5F-377CE2288388}" type="datetimeFigureOut">
              <a:rPr kumimoji="1" lang="ja-JP" altLang="en-US" smtClean="0"/>
              <a:t>2016/12/13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0A514B0-BB38-4A20-AFE2-D82FEF404BA8}" type="slidenum">
              <a:rPr kumimoji="1" lang="ja-JP" altLang="en-US" smtClean="0"/>
              <a:t>‹#›</a:t>
            </a:fld>
            <a:endParaRPr kumimoji="1" lang="ja-JP" altLang="en-US"/>
          </a:p>
        </p:txBody>
      </p:sp>
    </p:spTree>
    <p:extLst>
      <p:ext uri="{BB962C8B-B14F-4D97-AF65-F5344CB8AC3E}">
        <p14:creationId xmlns:p14="http://schemas.microsoft.com/office/powerpoint/2010/main" val="348644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dirty="0"/>
              <a:t>マスター テキストの書式設定</a:t>
            </a:r>
          </a:p>
        </p:txBody>
      </p:sp>
      <p:sp>
        <p:nvSpPr>
          <p:cNvPr id="5" name="Date Placeholder 4"/>
          <p:cNvSpPr>
            <a:spLocks noGrp="1"/>
          </p:cNvSpPr>
          <p:nvPr>
            <p:ph type="dt" sz="half" idx="10"/>
          </p:nvPr>
        </p:nvSpPr>
        <p:spPr/>
        <p:txBody>
          <a:bodyPr/>
          <a:lstStyle/>
          <a:p>
            <a:fld id="{A2F80E35-D4D2-420B-AE5F-377CE2288388}" type="datetimeFigureOut">
              <a:rPr kumimoji="1" lang="ja-JP" altLang="en-US" smtClean="0"/>
              <a:t>2016/12/13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0A514B0-BB38-4A20-AFE2-D82FEF404BA8}" type="slidenum">
              <a:rPr kumimoji="1" lang="ja-JP" altLang="en-US" smtClean="0"/>
              <a:t>‹#›</a:t>
            </a:fld>
            <a:endParaRPr kumimoji="1" lang="ja-JP" altLang="en-US"/>
          </a:p>
        </p:txBody>
      </p:sp>
    </p:spTree>
    <p:extLst>
      <p:ext uri="{BB962C8B-B14F-4D97-AF65-F5344CB8AC3E}">
        <p14:creationId xmlns:p14="http://schemas.microsoft.com/office/powerpoint/2010/main" val="2307800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ja-JP" altLang="en-US" dirty="0"/>
              <a:t>マスター タイトルの書式設定</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dirty="0"/>
              <a:t>マスター テキストの書式設定</a:t>
            </a:r>
          </a:p>
        </p:txBody>
      </p:sp>
      <p:sp>
        <p:nvSpPr>
          <p:cNvPr id="5" name="Date Placeholder 4"/>
          <p:cNvSpPr>
            <a:spLocks noGrp="1"/>
          </p:cNvSpPr>
          <p:nvPr>
            <p:ph type="dt" sz="half" idx="10"/>
          </p:nvPr>
        </p:nvSpPr>
        <p:spPr/>
        <p:txBody>
          <a:bodyPr/>
          <a:lstStyle/>
          <a:p>
            <a:fld id="{A2F80E35-D4D2-420B-AE5F-377CE2288388}" type="datetimeFigureOut">
              <a:rPr kumimoji="1" lang="ja-JP" altLang="en-US" smtClean="0"/>
              <a:t>2016/12/13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0A514B0-BB38-4A20-AFE2-D82FEF404BA8}" type="slidenum">
              <a:rPr kumimoji="1" lang="ja-JP" altLang="en-US" smtClean="0"/>
              <a:t>‹#›</a:t>
            </a:fld>
            <a:endParaRPr kumimoji="1" lang="ja-JP" altLang="en-US"/>
          </a:p>
        </p:txBody>
      </p:sp>
    </p:spTree>
    <p:extLst>
      <p:ext uri="{BB962C8B-B14F-4D97-AF65-F5344CB8AC3E}">
        <p14:creationId xmlns:p14="http://schemas.microsoft.com/office/powerpoint/2010/main" val="229096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A2F80E35-D4D2-420B-AE5F-377CE2288388}" type="datetimeFigureOut">
              <a:rPr kumimoji="1" lang="ja-JP" altLang="en-US" smtClean="0"/>
              <a:t>2016/12/13</a:t>
            </a:fld>
            <a:endParaRPr kumimoji="1" lang="ja-JP" alt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30A514B0-BB38-4A20-AFE2-D82FEF404BA8}" type="slidenum">
              <a:rPr kumimoji="1" lang="ja-JP" altLang="en-US" smtClean="0"/>
              <a:t>‹#›</a:t>
            </a:fld>
            <a:endParaRPr kumimoji="1" lang="ja-JP" altLang="en-US"/>
          </a:p>
        </p:txBody>
      </p:sp>
    </p:spTree>
    <p:extLst>
      <p:ext uri="{BB962C8B-B14F-4D97-AF65-F5344CB8AC3E}">
        <p14:creationId xmlns:p14="http://schemas.microsoft.com/office/powerpoint/2010/main" val="72162767"/>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Lst>
  <p:txStyles>
    <p:titleStyle>
      <a:lvl1pPr algn="l" defTabSz="457200" rtl="0" eaLnBrk="1" latinLnBrk="0" hangingPunct="1">
        <a:spcBef>
          <a:spcPct val="0"/>
        </a:spcBef>
        <a:buNone/>
        <a:defRPr kumimoji="1" sz="3600" kern="1200">
          <a:solidFill>
            <a:schemeClr val="accent2">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47664" y="476672"/>
            <a:ext cx="6600451" cy="2262781"/>
          </a:xfrm>
        </p:spPr>
        <p:txBody>
          <a:bodyPr>
            <a:normAutofit/>
          </a:bodyPr>
          <a:lstStyle/>
          <a:p>
            <a:r>
              <a:rPr kumimoji="1" lang="ja-JP" altLang="en-US" sz="4400" dirty="0"/>
              <a:t>社会教育と地域の関係性</a:t>
            </a:r>
          </a:p>
        </p:txBody>
      </p:sp>
      <p:sp>
        <p:nvSpPr>
          <p:cNvPr id="3" name="サブタイトル 2"/>
          <p:cNvSpPr>
            <a:spLocks noGrp="1"/>
          </p:cNvSpPr>
          <p:nvPr>
            <p:ph type="subTitle" idx="1"/>
          </p:nvPr>
        </p:nvSpPr>
        <p:spPr>
          <a:xfrm>
            <a:off x="1547664" y="4221088"/>
            <a:ext cx="7776864" cy="1296144"/>
          </a:xfrm>
        </p:spPr>
        <p:txBody>
          <a:bodyPr>
            <a:normAutofit/>
          </a:bodyPr>
          <a:lstStyle/>
          <a:p>
            <a:r>
              <a:rPr kumimoji="1" lang="ja-JP" altLang="en-US" sz="2400" dirty="0">
                <a:solidFill>
                  <a:schemeClr val="tx1"/>
                </a:solidFill>
              </a:rPr>
              <a:t>小関ゼミ　教育班</a:t>
            </a:r>
          </a:p>
          <a:p>
            <a:r>
              <a:rPr lang="ja-JP" altLang="en-US" sz="2400">
                <a:solidFill>
                  <a:schemeClr val="tx1"/>
                </a:solidFill>
              </a:rPr>
              <a:t>浦岡雄太、金子雄太、鎌田悠佑、渡邉涼太</a:t>
            </a:r>
            <a:endParaRPr kumimoji="1" lang="ja-JP" altLang="en-US" sz="2400">
              <a:solidFill>
                <a:schemeClr val="tx1"/>
              </a:solidFill>
            </a:endParaRPr>
          </a:p>
        </p:txBody>
      </p:sp>
    </p:spTree>
    <p:extLst>
      <p:ext uri="{BB962C8B-B14F-4D97-AF65-F5344CB8AC3E}">
        <p14:creationId xmlns:p14="http://schemas.microsoft.com/office/powerpoint/2010/main" val="2080186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498292"/>
                </a:solidFill>
              </a:rPr>
              <a:t>千葉ロッテマリーンズの地域貢献活動</a:t>
            </a:r>
            <a:endParaRPr kumimoji="1" lang="ja-JP" altLang="en-US" dirty="0">
              <a:solidFill>
                <a:srgbClr val="498292"/>
              </a:solidFill>
            </a:endParaRPr>
          </a:p>
        </p:txBody>
      </p:sp>
      <p:sp>
        <p:nvSpPr>
          <p:cNvPr id="3" name="コンテンツ プレースホルダー 2"/>
          <p:cNvSpPr>
            <a:spLocks noGrp="1"/>
          </p:cNvSpPr>
          <p:nvPr>
            <p:ph idx="1"/>
          </p:nvPr>
        </p:nvSpPr>
        <p:spPr>
          <a:noFill/>
        </p:spPr>
        <p:txBody>
          <a:bodyPr vert="horz" lIns="91440" tIns="45720" rIns="91440" bIns="45720" rtlCol="0" anchor="t">
            <a:normAutofit/>
          </a:bodyPr>
          <a:lstStyle/>
          <a:p>
            <a:r>
              <a:rPr lang="ja-JP" altLang="en-US" sz="2100" dirty="0"/>
              <a:t>各活動は学習指導要領にのっとって実施</a:t>
            </a:r>
          </a:p>
          <a:p>
            <a:r>
              <a:rPr lang="ja-JP" altLang="en-US" sz="2100" dirty="0"/>
              <a:t>そのため、教育委員会との連携は</a:t>
            </a:r>
          </a:p>
          <a:p>
            <a:pPr marL="0" indent="0" algn="ctr">
              <a:buNone/>
            </a:pPr>
            <a:r>
              <a:rPr lang="ja-JP" altLang="en-US" sz="3600" b="1" u="sng" dirty="0">
                <a:solidFill>
                  <a:srgbClr val="FF0000"/>
                </a:solidFill>
              </a:rPr>
              <a:t>不可欠！！</a:t>
            </a:r>
          </a:p>
          <a:p>
            <a:pPr lvl="0">
              <a:buClr>
                <a:srgbClr val="1E5155">
                  <a:lumMod val="40000"/>
                  <a:lumOff val="60000"/>
                </a:srgbClr>
              </a:buClr>
            </a:pPr>
            <a:r>
              <a:rPr lang="ja-JP" altLang="en-US" sz="2100" dirty="0"/>
              <a:t>間接的だが、徐々に効果も表れている</a:t>
            </a:r>
          </a:p>
          <a:p>
            <a:pPr lvl="0">
              <a:buClr>
                <a:srgbClr val="1E5155">
                  <a:lumMod val="40000"/>
                  <a:lumOff val="60000"/>
                </a:srgbClr>
              </a:buClr>
            </a:pPr>
            <a:r>
              <a:rPr lang="en-US" altLang="ja-JP" sz="2100" dirty="0"/>
              <a:t>10</a:t>
            </a:r>
            <a:r>
              <a:rPr lang="ja-JP" altLang="en-US" sz="2100" dirty="0"/>
              <a:t>年、</a:t>
            </a:r>
            <a:r>
              <a:rPr lang="en-US" altLang="ja-JP" sz="2100" dirty="0"/>
              <a:t>20</a:t>
            </a:r>
            <a:r>
              <a:rPr lang="ja-JP" altLang="en-US" sz="2100" dirty="0"/>
              <a:t>年と長期的に活動を続けていくことが重要だと考えている　</a:t>
            </a:r>
            <a:endParaRPr lang="ja-JP" altLang="en-US" sz="2100" dirty="0">
              <a:solidFill>
                <a:prstClr val="white"/>
              </a:solidFill>
            </a:endParaRPr>
          </a:p>
          <a:p>
            <a:pPr marL="0" indent="0">
              <a:buNone/>
            </a:pPr>
            <a:endParaRPr lang="en-US" altLang="ja-JP" sz="2100" dirty="0"/>
          </a:p>
          <a:p>
            <a:pPr marL="0" indent="0">
              <a:buNone/>
            </a:pPr>
            <a:endParaRPr lang="en-US" altLang="ja-JP" sz="2100" dirty="0"/>
          </a:p>
        </p:txBody>
      </p:sp>
      <p:pic>
        <p:nvPicPr>
          <p:cNvPr id="4" name="図 3" descr="KIMG0970.JPG"/>
          <p:cNvPicPr>
            <a:picLocks noChangeAspect="1"/>
          </p:cNvPicPr>
          <p:nvPr/>
        </p:nvPicPr>
        <p:blipFill>
          <a:blip r:embed="rId2"/>
          <a:stretch>
            <a:fillRect/>
          </a:stretch>
        </p:blipFill>
        <p:spPr>
          <a:xfrm>
            <a:off x="5105400" y="4848225"/>
            <a:ext cx="2743200" cy="15430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3887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3">
                                            <p:txEl>
                                              <p:pRg st="2" end="2"/>
                                            </p:txEl>
                                          </p:spTgt>
                                        </p:tgtEl>
                                      </p:cBhvr>
                                    </p:animEffect>
                                    <p:animScale>
                                      <p:cBhvr>
                                        <p:cTn id="25" dur="250" autoRev="1" fill="hold"/>
                                        <p:tgtEl>
                                          <p:spTgt spid="3">
                                            <p:txEl>
                                              <p:pRg st="2" end="2"/>
                                            </p:txEl>
                                          </p:spTgt>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748404" y="692696"/>
            <a:ext cx="6840760" cy="647411"/>
          </a:xfrm>
        </p:spPr>
        <p:txBody>
          <a:bodyPr>
            <a:normAutofit fontScale="90000"/>
          </a:bodyPr>
          <a:lstStyle/>
          <a:p>
            <a:r>
              <a:rPr lang="ja-JP" altLang="en-US" dirty="0"/>
              <a:t>公立小中学校における教育の実状</a:t>
            </a:r>
          </a:p>
          <a:p>
            <a:pPr algn="ctr"/>
            <a:r>
              <a:rPr lang="ja-JP" altLang="en-US" dirty="0"/>
              <a:t>       </a:t>
            </a:r>
            <a:r>
              <a:rPr lang="en-US" altLang="ja-JP" sz="3100" dirty="0"/>
              <a:t>〜</a:t>
            </a:r>
            <a:r>
              <a:rPr lang="ja-JP" altLang="en-US" sz="3100" dirty="0"/>
              <a:t>地域の連携による教育の推進</a:t>
            </a:r>
            <a:r>
              <a:rPr lang="en-US" altLang="ja-JP" sz="3100" dirty="0"/>
              <a:t>〜</a:t>
            </a:r>
          </a:p>
          <a:p>
            <a:endParaRPr lang="ja-JP" altLang="en-US" b="1" dirty="0"/>
          </a:p>
        </p:txBody>
      </p:sp>
      <p:sp>
        <p:nvSpPr>
          <p:cNvPr id="5" name="テキスト プレースホルダー 4"/>
          <p:cNvSpPr>
            <a:spLocks noGrp="1"/>
          </p:cNvSpPr>
          <p:nvPr>
            <p:ph type="body" idx="1"/>
          </p:nvPr>
        </p:nvSpPr>
        <p:spPr>
          <a:xfrm>
            <a:off x="1771839" y="3521185"/>
            <a:ext cx="2874596" cy="576262"/>
          </a:xfrm>
        </p:spPr>
        <p:txBody>
          <a:bodyPr/>
          <a:lstStyle/>
          <a:p>
            <a:r>
              <a:rPr lang="ja-JP" altLang="en-US" b="1" i="1" dirty="0">
                <a:solidFill>
                  <a:srgbClr val="FF0000"/>
                </a:solidFill>
              </a:rPr>
              <a:t>  </a:t>
            </a:r>
          </a:p>
          <a:p>
            <a:endParaRPr lang="ja-JP" altLang="en-US" b="1" i="1" dirty="0">
              <a:solidFill>
                <a:srgbClr val="FF0000"/>
              </a:solidFill>
            </a:endParaRPr>
          </a:p>
        </p:txBody>
      </p:sp>
      <p:sp>
        <p:nvSpPr>
          <p:cNvPr id="6" name="コンテンツ プレースホルダー 5"/>
          <p:cNvSpPr>
            <a:spLocks noGrp="1"/>
          </p:cNvSpPr>
          <p:nvPr>
            <p:ph sz="half" idx="2"/>
          </p:nvPr>
        </p:nvSpPr>
        <p:spPr>
          <a:xfrm>
            <a:off x="1165392" y="3048000"/>
            <a:ext cx="3483864" cy="2318175"/>
          </a:xfrm>
        </p:spPr>
        <p:txBody>
          <a:bodyPr vert="horz" lIns="91440" tIns="45720" rIns="91440" bIns="45720" rtlCol="0" anchor="t">
            <a:normAutofit fontScale="25000" lnSpcReduction="20000"/>
          </a:bodyPr>
          <a:lstStyle/>
          <a:p>
            <a:r>
              <a:rPr lang="ja-JP" altLang="en-US" sz="5600" dirty="0"/>
              <a:t>現状、教員</a:t>
            </a:r>
            <a:r>
              <a:rPr lang="en-US" altLang="ja-JP" sz="5600" dirty="0"/>
              <a:t>1</a:t>
            </a:r>
            <a:r>
              <a:rPr lang="ja-JP" altLang="en-US" sz="5600" dirty="0"/>
              <a:t>人では生徒全体に目が行き届きづらい。</a:t>
            </a:r>
          </a:p>
          <a:p>
            <a:pPr marL="0" indent="0">
              <a:buNone/>
            </a:pPr>
            <a:endParaRPr lang="ja-JP" altLang="en-US" sz="5600" dirty="0"/>
          </a:p>
          <a:p>
            <a:pPr marL="0" indent="0">
              <a:buNone/>
            </a:pPr>
            <a:r>
              <a:rPr lang="ja-JP" altLang="en-US" sz="5600" dirty="0"/>
              <a:t>  ⇨</a:t>
            </a:r>
            <a:r>
              <a:rPr lang="ja-JP" altLang="en-US" sz="5600" u="sng" dirty="0"/>
              <a:t>ティームティーチング制</a:t>
            </a:r>
            <a:r>
              <a:rPr lang="ja-JP" altLang="en-US" sz="5600" dirty="0"/>
              <a:t>、</a:t>
            </a:r>
            <a:r>
              <a:rPr lang="en-US" altLang="ja-JP" sz="5600" dirty="0"/>
              <a:t>TT</a:t>
            </a:r>
            <a:r>
              <a:rPr lang="ja-JP" altLang="en-US" sz="5600" dirty="0"/>
              <a:t>の実施</a:t>
            </a:r>
          </a:p>
          <a:p>
            <a:pPr marL="0" indent="0">
              <a:buNone/>
            </a:pPr>
            <a:endParaRPr lang="ja-JP" altLang="en-US" sz="5600" dirty="0"/>
          </a:p>
          <a:p>
            <a:r>
              <a:rPr lang="ja-JP" altLang="en-US" sz="5600" dirty="0"/>
              <a:t>教員</a:t>
            </a:r>
            <a:r>
              <a:rPr lang="en-US" altLang="ja-JP" sz="5600" dirty="0"/>
              <a:t>1</a:t>
            </a:r>
            <a:r>
              <a:rPr lang="ja-JP" altLang="en-US" sz="5600" dirty="0"/>
              <a:t>人に対して仕事量が多すぎる。</a:t>
            </a:r>
          </a:p>
          <a:p>
            <a:pPr marL="0" indent="0">
              <a:buNone/>
            </a:pPr>
            <a:r>
              <a:rPr lang="ja-JP" altLang="en-US" sz="5600" dirty="0"/>
              <a:t> （部活動の指導含め課外活動指導等）</a:t>
            </a:r>
          </a:p>
          <a:p>
            <a:pPr marL="0" indent="0">
              <a:buNone/>
            </a:pPr>
            <a:r>
              <a:rPr lang="ja-JP" altLang="en-US" sz="5600" dirty="0"/>
              <a:t>   ⇨学習指導へ充てる時間が少ない。</a:t>
            </a:r>
          </a:p>
          <a:p>
            <a:endParaRPr lang="ja-JP" altLang="en-US" sz="4800" dirty="0"/>
          </a:p>
          <a:p>
            <a:pPr marL="0" indent="0">
              <a:buNone/>
            </a:pPr>
            <a:endParaRPr lang="ja-JP" altLang="en-US" dirty="0"/>
          </a:p>
        </p:txBody>
      </p:sp>
      <p:sp>
        <p:nvSpPr>
          <p:cNvPr id="7" name="テキスト プレースホルダー 6"/>
          <p:cNvSpPr>
            <a:spLocks noGrp="1"/>
          </p:cNvSpPr>
          <p:nvPr>
            <p:ph type="body" sz="quarter" idx="3"/>
          </p:nvPr>
        </p:nvSpPr>
        <p:spPr>
          <a:xfrm>
            <a:off x="4790098" y="2226890"/>
            <a:ext cx="3483864" cy="358850"/>
          </a:xfrm>
        </p:spPr>
        <p:txBody>
          <a:bodyPr/>
          <a:lstStyle/>
          <a:p>
            <a:r>
              <a:rPr lang="ja-JP" altLang="en-US" b="1" i="1" dirty="0">
                <a:solidFill>
                  <a:srgbClr val="FF0000"/>
                </a:solidFill>
              </a:rPr>
              <a:t>   政府（行政）の方針</a:t>
            </a:r>
          </a:p>
        </p:txBody>
      </p:sp>
      <p:sp>
        <p:nvSpPr>
          <p:cNvPr id="8" name="コンテンツ プレースホルダー 7"/>
          <p:cNvSpPr>
            <a:spLocks noGrp="1"/>
          </p:cNvSpPr>
          <p:nvPr>
            <p:ph sz="quarter" idx="4"/>
          </p:nvPr>
        </p:nvSpPr>
        <p:spPr>
          <a:xfrm>
            <a:off x="4790098" y="3048000"/>
            <a:ext cx="3483864" cy="2318175"/>
          </a:xfrm>
        </p:spPr>
        <p:txBody>
          <a:bodyPr vert="horz" lIns="91440" tIns="45720" rIns="91440" bIns="45720" rtlCol="0" anchor="t">
            <a:normAutofit fontScale="70000" lnSpcReduction="20000"/>
          </a:bodyPr>
          <a:lstStyle/>
          <a:p>
            <a:r>
              <a:rPr lang="ja-JP" altLang="en-US" sz="2400" dirty="0"/>
              <a:t>日本の公財政教育支出の対ＧＤＰ比は</a:t>
            </a:r>
            <a:r>
              <a:rPr lang="en-US" altLang="ja-JP" sz="2400" dirty="0"/>
              <a:t>OECD</a:t>
            </a:r>
            <a:r>
              <a:rPr lang="ja-JP" altLang="en-US" sz="2400" dirty="0"/>
              <a:t>加盟国の中でも最も低い。</a:t>
            </a:r>
          </a:p>
          <a:p>
            <a:pPr marL="0" indent="0">
              <a:buNone/>
            </a:pPr>
            <a:r>
              <a:rPr lang="ja-JP" altLang="en-US" sz="2400" dirty="0"/>
              <a:t>    ⇨教育に予算は充てられてない。</a:t>
            </a:r>
          </a:p>
          <a:p>
            <a:endParaRPr lang="ja-JP" altLang="en-US" dirty="0"/>
          </a:p>
          <a:p>
            <a:r>
              <a:rPr lang="ja-JP" altLang="en-US" sz="2400" dirty="0"/>
              <a:t>少子化に伴い教員数の削減を財務省は打ち出している。</a:t>
            </a:r>
          </a:p>
          <a:p>
            <a:pPr marL="0" indent="0">
              <a:buNone/>
            </a:pPr>
            <a:r>
              <a:rPr lang="ja-JP" altLang="en-US" sz="2400" dirty="0"/>
              <a:t>    ⇨</a:t>
            </a:r>
            <a:r>
              <a:rPr lang="en-US" altLang="ja-JP" sz="2400" u="sng" dirty="0"/>
              <a:t>TT</a:t>
            </a:r>
            <a:r>
              <a:rPr lang="ja-JP" altLang="en-US" sz="2400" u="sng" dirty="0"/>
              <a:t>制の実施はより困難</a:t>
            </a:r>
            <a:r>
              <a:rPr lang="ja-JP" altLang="en-US" sz="2400" dirty="0"/>
              <a:t>になる</a:t>
            </a:r>
          </a:p>
          <a:p>
            <a:pPr marL="0" indent="0">
              <a:buNone/>
            </a:pPr>
            <a:endParaRPr lang="en-US" altLang="ja-JP" dirty="0"/>
          </a:p>
          <a:p>
            <a:pPr marL="0" indent="0">
              <a:buNone/>
            </a:pPr>
            <a:endParaRPr lang="en-US" altLang="ja-JP" dirty="0"/>
          </a:p>
          <a:p>
            <a:pPr marL="0" indent="0">
              <a:buNone/>
            </a:pPr>
            <a:endParaRPr lang="ja-JP" altLang="en-US" dirty="0"/>
          </a:p>
          <a:p>
            <a:endParaRPr lang="ja-JP" altLang="en-US" dirty="0"/>
          </a:p>
        </p:txBody>
      </p:sp>
      <p:sp>
        <p:nvSpPr>
          <p:cNvPr id="2" name="テキスト ボックス 1"/>
          <p:cNvSpPr txBox="1"/>
          <p:nvPr/>
        </p:nvSpPr>
        <p:spPr>
          <a:xfrm>
            <a:off x="1331640" y="2118910"/>
            <a:ext cx="4114800" cy="461665"/>
          </a:xfrm>
          <a:prstGeom prst="rect">
            <a:avLst/>
          </a:prstGeom>
          <a:noFill/>
        </p:spPr>
        <p:txBody>
          <a:bodyPr wrap="square" rtlCol="0">
            <a:spAutoFit/>
          </a:bodyPr>
          <a:lstStyle/>
          <a:p>
            <a:r>
              <a:rPr kumimoji="1" lang="ja-JP" altLang="en-US" sz="2400" b="1" i="1" dirty="0">
                <a:solidFill>
                  <a:srgbClr val="FF0000"/>
                </a:solidFill>
              </a:rPr>
              <a:t>公立小中学校の現状</a:t>
            </a:r>
          </a:p>
        </p:txBody>
      </p:sp>
    </p:spTree>
    <p:extLst>
      <p:ext uri="{BB962C8B-B14F-4D97-AF65-F5344CB8AC3E}">
        <p14:creationId xmlns:p14="http://schemas.microsoft.com/office/powerpoint/2010/main" val="578321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地域ボランティアの活用</a:t>
            </a:r>
            <a:r>
              <a:rPr kumimoji="1" lang="en-US" altLang="ja-JP" dirty="0" smtClean="0"/>
              <a:t/>
            </a:r>
            <a:br>
              <a:rPr kumimoji="1" lang="en-US" altLang="ja-JP" dirty="0" smtClean="0"/>
            </a:br>
            <a:r>
              <a:rPr kumimoji="1" lang="ja-JP" altLang="en-US" dirty="0" smtClean="0"/>
              <a:t>　　　　</a:t>
            </a:r>
            <a:r>
              <a:rPr lang="ja-JP" altLang="en-US" sz="2800" dirty="0" smtClean="0"/>
              <a:t>～コミュニティ</a:t>
            </a:r>
            <a:r>
              <a:rPr lang="ja-JP" altLang="en-US" sz="2800" dirty="0"/>
              <a:t>スクール</a:t>
            </a:r>
            <a:r>
              <a:rPr lang="ja-JP" altLang="en-US" sz="2800" dirty="0" smtClean="0"/>
              <a:t>～</a:t>
            </a:r>
            <a:endParaRPr kumimoji="1" lang="ja-JP" altLang="en-US" sz="2800" dirty="0"/>
          </a:p>
        </p:txBody>
      </p:sp>
      <p:sp>
        <p:nvSpPr>
          <p:cNvPr id="3" name="コンテンツ プレースホルダー 2"/>
          <p:cNvSpPr>
            <a:spLocks noGrp="1"/>
          </p:cNvSpPr>
          <p:nvPr>
            <p:ph idx="1"/>
          </p:nvPr>
        </p:nvSpPr>
        <p:spPr/>
        <p:txBody>
          <a:bodyPr/>
          <a:lstStyle/>
          <a:p>
            <a:r>
              <a:rPr kumimoji="1" lang="ja-JP" altLang="en-US" sz="2200" dirty="0" smtClean="0"/>
              <a:t>不足する人材を地域から確保し、教育現場へ</a:t>
            </a:r>
            <a:endParaRPr kumimoji="1" lang="en-US" altLang="ja-JP" sz="2200" dirty="0" smtClean="0"/>
          </a:p>
          <a:p>
            <a:pPr marL="0" indent="0">
              <a:buNone/>
            </a:pPr>
            <a:r>
              <a:rPr lang="ja-JP" altLang="en-US" dirty="0"/>
              <a:t>　</a:t>
            </a:r>
            <a:endParaRPr lang="en-US" altLang="ja-JP" dirty="0"/>
          </a:p>
          <a:p>
            <a:pPr marL="0" indent="0">
              <a:buNone/>
            </a:pPr>
            <a:r>
              <a:rPr lang="ja-JP" altLang="en-US" sz="1600" dirty="0" smtClean="0"/>
              <a:t>「</a:t>
            </a:r>
            <a:r>
              <a:rPr lang="ja-JP" altLang="en-US" sz="1600" dirty="0"/>
              <a:t>コミュニティスクール」とは</a:t>
            </a:r>
          </a:p>
          <a:p>
            <a:pPr marL="0" indent="0">
              <a:buNone/>
            </a:pPr>
            <a:r>
              <a:rPr lang="ja-JP" altLang="en-US" sz="1600" dirty="0"/>
              <a:t>・地域</a:t>
            </a:r>
            <a:r>
              <a:rPr lang="ja-JP" altLang="en-US" sz="1600" dirty="0" smtClean="0"/>
              <a:t>ボランティアが実際</a:t>
            </a:r>
            <a:r>
              <a:rPr lang="ja-JP" altLang="en-US" sz="1600" dirty="0"/>
              <a:t>の授業に教員補助として</a:t>
            </a:r>
            <a:r>
              <a:rPr lang="ja-JP" altLang="en-US" sz="1600" dirty="0" smtClean="0"/>
              <a:t>参加す</a:t>
            </a:r>
            <a:r>
              <a:rPr lang="ja-JP" altLang="en-US" sz="1600" dirty="0"/>
              <a:t>る</a:t>
            </a:r>
            <a:r>
              <a:rPr lang="ja-JP" altLang="en-US" sz="1600" dirty="0" smtClean="0"/>
              <a:t>制度</a:t>
            </a:r>
            <a:endParaRPr lang="ja-JP" altLang="en-US" sz="1600" dirty="0"/>
          </a:p>
          <a:p>
            <a:pPr marL="0" indent="0">
              <a:buNone/>
            </a:pPr>
            <a:r>
              <a:rPr lang="ja-JP" altLang="en-US" sz="1600" dirty="0"/>
              <a:t>・教員</a:t>
            </a:r>
            <a:r>
              <a:rPr lang="ja-JP" altLang="en-US" sz="1600" dirty="0" smtClean="0"/>
              <a:t>ではない</a:t>
            </a:r>
            <a:r>
              <a:rPr lang="ja-JP" altLang="en-US" sz="1600" dirty="0"/>
              <a:t>為</a:t>
            </a:r>
            <a:r>
              <a:rPr lang="ja-JP" altLang="en-US" sz="1600" dirty="0" smtClean="0"/>
              <a:t>、</a:t>
            </a:r>
            <a:r>
              <a:rPr lang="ja-JP" altLang="en-US" sz="1600" dirty="0"/>
              <a:t>参加者</a:t>
            </a:r>
            <a:r>
              <a:rPr lang="ja-JP" altLang="en-US" sz="1600" dirty="0" smtClean="0"/>
              <a:t>は学習</a:t>
            </a:r>
            <a:r>
              <a:rPr lang="ja-JP" altLang="en-US" sz="1600" dirty="0"/>
              <a:t>指導そのもの</a:t>
            </a:r>
            <a:r>
              <a:rPr lang="ja-JP" altLang="en-US" sz="1600" dirty="0" smtClean="0"/>
              <a:t>により専念</a:t>
            </a:r>
            <a:r>
              <a:rPr lang="ja-JP" altLang="en-US" sz="1600" dirty="0"/>
              <a:t>できる</a:t>
            </a:r>
          </a:p>
          <a:p>
            <a:pPr marL="0" indent="0">
              <a:buNone/>
            </a:pPr>
            <a:endParaRPr kumimoji="1" lang="ja-JP" altLang="en-US" dirty="0"/>
          </a:p>
        </p:txBody>
      </p:sp>
    </p:spTree>
    <p:extLst>
      <p:ext uri="{BB962C8B-B14F-4D97-AF65-F5344CB8AC3E}">
        <p14:creationId xmlns:p14="http://schemas.microsoft.com/office/powerpoint/2010/main" val="29480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実際の教育現場でのボランティア活動事例</a:t>
            </a:r>
            <a:r>
              <a:rPr kumimoji="1" lang="en-US" altLang="ja-JP" dirty="0" smtClean="0"/>
              <a:t/>
            </a:r>
            <a:br>
              <a:rPr kumimoji="1" lang="en-US" altLang="ja-JP" dirty="0" smtClean="0"/>
            </a:br>
            <a:r>
              <a:rPr kumimoji="1" lang="ja-JP" altLang="en-US" dirty="0" smtClean="0"/>
              <a:t>　　　　　　　</a:t>
            </a:r>
            <a:r>
              <a:rPr lang="ja-JP" altLang="en-US" sz="2700" dirty="0" smtClean="0"/>
              <a:t>～西葛西</a:t>
            </a:r>
            <a:r>
              <a:rPr lang="ja-JP" altLang="en-US" sz="2700" dirty="0"/>
              <a:t>小学校</a:t>
            </a:r>
            <a:r>
              <a:rPr lang="ja-JP" altLang="en-US" sz="2700" dirty="0" smtClean="0"/>
              <a:t>の</a:t>
            </a:r>
            <a:r>
              <a:rPr lang="ja-JP" altLang="en-US" sz="2700" dirty="0"/>
              <a:t>場合</a:t>
            </a:r>
            <a:r>
              <a:rPr lang="ja-JP" altLang="en-US" sz="2700" dirty="0" smtClean="0"/>
              <a:t>～</a:t>
            </a:r>
            <a:endParaRPr kumimoji="1" lang="ja-JP" altLang="en-US" sz="2700" dirty="0"/>
          </a:p>
        </p:txBody>
      </p:sp>
      <p:sp>
        <p:nvSpPr>
          <p:cNvPr id="3" name="コンテンツ プレースホルダー 2"/>
          <p:cNvSpPr>
            <a:spLocks noGrp="1"/>
          </p:cNvSpPr>
          <p:nvPr>
            <p:ph idx="1"/>
          </p:nvPr>
        </p:nvSpPr>
        <p:spPr/>
        <p:txBody>
          <a:bodyPr/>
          <a:lstStyle/>
          <a:p>
            <a:endParaRPr kumimoji="1" lang="en-US" altLang="ja-JP" dirty="0" smtClean="0"/>
          </a:p>
          <a:p>
            <a:r>
              <a:rPr kumimoji="1" lang="ja-JP" altLang="en-US" sz="2400" dirty="0" smtClean="0"/>
              <a:t>授業補助</a:t>
            </a:r>
            <a:endParaRPr kumimoji="1" lang="en-US" altLang="ja-JP" sz="2400" dirty="0" smtClean="0"/>
          </a:p>
          <a:p>
            <a:r>
              <a:rPr lang="ja-JP" altLang="en-US" sz="2400" dirty="0" smtClean="0"/>
              <a:t>読み聞かせ</a:t>
            </a:r>
            <a:endParaRPr lang="en-US" altLang="ja-JP" sz="2400" dirty="0" smtClean="0"/>
          </a:p>
          <a:p>
            <a:r>
              <a:rPr kumimoji="1" lang="ja-JP" altLang="en-US" sz="2400" dirty="0" smtClean="0"/>
              <a:t>外国人</a:t>
            </a:r>
            <a:r>
              <a:rPr kumimoji="1" lang="ja-JP" altLang="en-US" sz="2400" dirty="0"/>
              <a:t>教師</a:t>
            </a:r>
            <a:r>
              <a:rPr kumimoji="1" lang="ja-JP" altLang="en-US" sz="2400" dirty="0" smtClean="0"/>
              <a:t>によ</a:t>
            </a:r>
            <a:r>
              <a:rPr kumimoji="1" lang="ja-JP" altLang="en-US" sz="2400" dirty="0"/>
              <a:t>る</a:t>
            </a:r>
            <a:endParaRPr kumimoji="1" lang="en-US" altLang="ja-JP" sz="2400" dirty="0" smtClean="0"/>
          </a:p>
          <a:p>
            <a:endParaRPr kumimoji="1" lang="ja-JP" altLang="en-US" sz="2400" dirty="0"/>
          </a:p>
        </p:txBody>
      </p:sp>
    </p:spTree>
    <p:extLst>
      <p:ext uri="{BB962C8B-B14F-4D97-AF65-F5344CB8AC3E}">
        <p14:creationId xmlns:p14="http://schemas.microsoft.com/office/powerpoint/2010/main" val="903097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メイリオ"/>
              </a:rPr>
              <a:t>活動を発展させるためには何が必要か</a:t>
            </a:r>
          </a:p>
        </p:txBody>
      </p:sp>
      <p:sp>
        <p:nvSpPr>
          <p:cNvPr id="3" name="コンテンツ プレースホルダー 2"/>
          <p:cNvSpPr>
            <a:spLocks noGrp="1"/>
          </p:cNvSpPr>
          <p:nvPr>
            <p:ph idx="1"/>
          </p:nvPr>
        </p:nvSpPr>
        <p:spPr>
          <a:xfrm>
            <a:off x="2229947" y="2609850"/>
            <a:ext cx="6591985" cy="3777622"/>
          </a:xfrm>
        </p:spPr>
        <p:txBody>
          <a:bodyPr vert="horz" lIns="91440" tIns="45720" rIns="91440" bIns="45720" rtlCol="0" anchor="t">
            <a:normAutofit/>
          </a:bodyPr>
          <a:lstStyle/>
          <a:p>
            <a:pPr marL="0" indent="0">
              <a:buNone/>
            </a:pPr>
            <a:r>
              <a:rPr kumimoji="1" lang="ja-JP" altLang="en-US" sz="3600" dirty="0">
                <a:solidFill>
                  <a:srgbClr val="000000"/>
                </a:solidFill>
                <a:latin typeface="メイリオ"/>
              </a:rPr>
              <a:t>①　連携相手</a:t>
            </a:r>
          </a:p>
          <a:p>
            <a:pPr marL="0" indent="0">
              <a:buNone/>
            </a:pPr>
            <a:r>
              <a:rPr kumimoji="1" lang="ja-JP" altLang="en-US" sz="3600" dirty="0">
                <a:solidFill>
                  <a:srgbClr val="000000"/>
                </a:solidFill>
                <a:latin typeface="メイリオ"/>
              </a:rPr>
              <a:t>②　細分化</a:t>
            </a:r>
          </a:p>
          <a:p>
            <a:pPr marL="0" indent="0">
              <a:buNone/>
            </a:pPr>
            <a:r>
              <a:rPr kumimoji="1" lang="ja-JP" altLang="en-US" sz="3600" dirty="0">
                <a:solidFill>
                  <a:srgbClr val="000000"/>
                </a:solidFill>
                <a:latin typeface="メイリオ"/>
              </a:rPr>
              <a:t>③　長期的な活動</a:t>
            </a:r>
          </a:p>
        </p:txBody>
      </p:sp>
    </p:spTree>
    <p:extLst>
      <p:ext uri="{BB962C8B-B14F-4D97-AF65-F5344CB8AC3E}">
        <p14:creationId xmlns:p14="http://schemas.microsoft.com/office/powerpoint/2010/main" val="43240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latin typeface="メイリオ"/>
              </a:rPr>
              <a:t>①連携相手</a:t>
            </a:r>
          </a:p>
        </p:txBody>
      </p:sp>
      <p:sp>
        <p:nvSpPr>
          <p:cNvPr id="3" name="コンテンツ プレースホルダー 2"/>
          <p:cNvSpPr>
            <a:spLocks noGrp="1"/>
          </p:cNvSpPr>
          <p:nvPr>
            <p:ph idx="1"/>
          </p:nvPr>
        </p:nvSpPr>
        <p:spPr>
          <a:xfrm>
            <a:off x="1943100" y="2133600"/>
            <a:ext cx="7050300" cy="3778250"/>
          </a:xfrm>
        </p:spPr>
        <p:txBody>
          <a:bodyPr vert="horz" lIns="91440" tIns="45720" rIns="91440" bIns="45720" rtlCol="0" anchor="t">
            <a:normAutofit/>
          </a:bodyPr>
          <a:lstStyle/>
          <a:p>
            <a:r>
              <a:rPr kumimoji="1" lang="ja-JP" altLang="en-US" dirty="0">
                <a:latin typeface="メイリオ"/>
              </a:rPr>
              <a:t>事業を発展させるためにはどのような組織と連携を図るべきか</a:t>
            </a:r>
          </a:p>
          <a:p>
            <a:endParaRPr kumimoji="1" lang="ja-JP" altLang="en-US" dirty="0">
              <a:solidFill>
                <a:schemeClr val="tx1"/>
              </a:solidFill>
              <a:latin typeface="メイリオ"/>
            </a:endParaRPr>
          </a:p>
          <a:p>
            <a:r>
              <a:rPr kumimoji="1" lang="ja-JP" altLang="en-US" dirty="0">
                <a:solidFill>
                  <a:srgbClr val="404040"/>
                </a:solidFill>
                <a:latin typeface="メイリオ"/>
              </a:rPr>
              <a:t>自分たちの社会教育の対象と密接に関わり合う組織が望ましい</a:t>
            </a:r>
          </a:p>
          <a:p>
            <a:endParaRPr kumimoji="1" lang="ja-JP" altLang="en-US" dirty="0">
              <a:solidFill>
                <a:schemeClr val="tx1"/>
              </a:solidFill>
              <a:latin typeface="メイリオ"/>
            </a:endParaRPr>
          </a:p>
          <a:p>
            <a:r>
              <a:rPr kumimoji="1" lang="ja-JP" altLang="en-US" dirty="0">
                <a:solidFill>
                  <a:srgbClr val="404040"/>
                </a:solidFill>
                <a:latin typeface="メイリオ"/>
              </a:rPr>
              <a:t>例)　子どもを相手にするならば教育委員会との連携</a:t>
            </a:r>
          </a:p>
          <a:p>
            <a:pPr marL="0" indent="0">
              <a:buNone/>
            </a:pPr>
            <a:r>
              <a:rPr kumimoji="1" lang="ja-JP" altLang="en-US" dirty="0">
                <a:solidFill>
                  <a:srgbClr val="404040"/>
                </a:solidFill>
                <a:latin typeface="メイリオ"/>
              </a:rPr>
              <a:t>　(→団体ごとに関わるときの立場に違いが見られた)</a:t>
            </a:r>
          </a:p>
        </p:txBody>
      </p:sp>
    </p:spTree>
    <p:extLst>
      <p:ext uri="{BB962C8B-B14F-4D97-AF65-F5344CB8AC3E}">
        <p14:creationId xmlns:p14="http://schemas.microsoft.com/office/powerpoint/2010/main" val="2704890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latin typeface="メイリオ"/>
              </a:rPr>
              <a:t>②細分化</a:t>
            </a:r>
          </a:p>
        </p:txBody>
      </p:sp>
      <p:sp>
        <p:nvSpPr>
          <p:cNvPr id="3" name="コンテンツ プレースホルダー 2"/>
          <p:cNvSpPr>
            <a:spLocks noGrp="1"/>
          </p:cNvSpPr>
          <p:nvPr>
            <p:ph idx="1"/>
          </p:nvPr>
        </p:nvSpPr>
        <p:spPr/>
        <p:txBody>
          <a:bodyPr vert="horz" lIns="91440" tIns="45720" rIns="91440" bIns="45720" rtlCol="0" anchor="t">
            <a:normAutofit lnSpcReduction="10000"/>
          </a:bodyPr>
          <a:lstStyle/>
          <a:p>
            <a:r>
              <a:rPr kumimoji="1" lang="ja-JP" altLang="en-US" sz="2000">
                <a:latin typeface="メイリオ"/>
              </a:rPr>
              <a:t>社会教育の対象は全ての世代に及ぶため、初めから全ての世代を対象にして活動できるほどの基盤がない</a:t>
            </a:r>
          </a:p>
          <a:p>
            <a:endParaRPr kumimoji="1" lang="ja-JP" altLang="en-US">
              <a:solidFill>
                <a:schemeClr val="tx1"/>
              </a:solidFill>
              <a:latin typeface="メイリオ"/>
            </a:endParaRPr>
          </a:p>
          <a:p>
            <a:r>
              <a:rPr kumimoji="1" lang="ja-JP" altLang="en-US" sz="2000">
                <a:solidFill>
                  <a:srgbClr val="404040"/>
                </a:solidFill>
                <a:latin typeface="メイリオ"/>
              </a:rPr>
              <a:t>対象を絞る→①世代を絞る　子どもか大人か</a:t>
            </a:r>
          </a:p>
          <a:p>
            <a:pPr marL="0" indent="0">
              <a:buNone/>
            </a:pPr>
            <a:r>
              <a:rPr kumimoji="1" lang="ja-JP" altLang="en-US" sz="2000">
                <a:solidFill>
                  <a:srgbClr val="404040"/>
                </a:solidFill>
                <a:latin typeface="メイリオ"/>
              </a:rPr>
              <a:t>                      ②分野を絞る　自然体験かスポーツか</a:t>
            </a:r>
          </a:p>
          <a:p>
            <a:pPr marL="0" indent="0">
              <a:buNone/>
            </a:pPr>
            <a:r>
              <a:rPr kumimoji="1" lang="ja-JP" altLang="en-US" sz="2000">
                <a:solidFill>
                  <a:schemeClr val="tx1"/>
                </a:solidFill>
                <a:latin typeface="メイリオ"/>
              </a:rPr>
              <a:t>                      ③場所を絞る　屋外か屋内か</a:t>
            </a:r>
          </a:p>
          <a:p>
            <a:pPr marL="0" indent="0">
              <a:buNone/>
            </a:pPr>
            <a:endParaRPr kumimoji="1" lang="ja-JP" altLang="en-US">
              <a:solidFill>
                <a:schemeClr val="tx1"/>
              </a:solidFill>
              <a:latin typeface="メイリオ"/>
            </a:endParaRPr>
          </a:p>
          <a:p>
            <a:r>
              <a:rPr kumimoji="1" lang="ja-JP" altLang="en-US" sz="2000">
                <a:solidFill>
                  <a:schemeClr val="tx1"/>
                </a:solidFill>
                <a:latin typeface="メイリオ"/>
              </a:rPr>
              <a:t>狭いところから始めて、徐々に活動範囲をひろげていく</a:t>
            </a:r>
          </a:p>
        </p:txBody>
      </p:sp>
    </p:spTree>
    <p:extLst>
      <p:ext uri="{BB962C8B-B14F-4D97-AF65-F5344CB8AC3E}">
        <p14:creationId xmlns:p14="http://schemas.microsoft.com/office/powerpoint/2010/main" val="38340075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35696" y="620688"/>
            <a:ext cx="6589199" cy="1280890"/>
          </a:xfrm>
        </p:spPr>
        <p:txBody>
          <a:bodyPr/>
          <a:lstStyle/>
          <a:p>
            <a:r>
              <a:rPr kumimoji="1" lang="ja-JP" altLang="en-US" dirty="0">
                <a:latin typeface="メイリオ"/>
              </a:rPr>
              <a:t>③長期的な活動</a:t>
            </a:r>
          </a:p>
        </p:txBody>
      </p:sp>
      <p:sp>
        <p:nvSpPr>
          <p:cNvPr id="3" name="コンテンツ プレースホルダー 2"/>
          <p:cNvSpPr>
            <a:spLocks noGrp="1"/>
          </p:cNvSpPr>
          <p:nvPr>
            <p:ph idx="1"/>
          </p:nvPr>
        </p:nvSpPr>
        <p:spPr>
          <a:xfrm>
            <a:off x="1727714" y="1988840"/>
            <a:ext cx="6591300" cy="4587851"/>
          </a:xfrm>
        </p:spPr>
        <p:txBody>
          <a:bodyPr vert="horz" lIns="91440" tIns="45720" rIns="91440" bIns="45720" rtlCol="0" anchor="t">
            <a:normAutofit fontScale="92500" lnSpcReduction="20000"/>
          </a:bodyPr>
          <a:lstStyle/>
          <a:p>
            <a:r>
              <a:rPr kumimoji="1" lang="ja-JP" altLang="en-US" dirty="0">
                <a:latin typeface="メイリオ"/>
              </a:rPr>
              <a:t>単発的なイベントだけでは地域づくりは難しい</a:t>
            </a:r>
          </a:p>
          <a:p>
            <a:pPr marL="0" indent="0">
              <a:buNone/>
            </a:pPr>
            <a:r>
              <a:rPr kumimoji="1" lang="ja-JP" altLang="en-US" dirty="0">
                <a:solidFill>
                  <a:srgbClr val="404040"/>
                </a:solidFill>
                <a:latin typeface="メイリオ"/>
              </a:rPr>
              <a:t>　 地域の人々に活動を浸透させていく必要がある</a:t>
            </a:r>
          </a:p>
          <a:p>
            <a:endParaRPr kumimoji="1" lang="ja-JP" altLang="en-US" dirty="0">
              <a:solidFill>
                <a:schemeClr val="tx1"/>
              </a:solidFill>
              <a:latin typeface="メイリオ"/>
            </a:endParaRPr>
          </a:p>
          <a:p>
            <a:r>
              <a:rPr kumimoji="1" lang="ja-JP" altLang="en-US" dirty="0">
                <a:solidFill>
                  <a:schemeClr val="tx1"/>
                </a:solidFill>
                <a:latin typeface="メイリオ"/>
              </a:rPr>
              <a:t>活動によって対象者の意識を変えるだけでなく、その次の世代にも影響をつなげていくことが大切</a:t>
            </a:r>
          </a:p>
          <a:p>
            <a:endParaRPr kumimoji="1" lang="ja-JP" altLang="en-US" dirty="0">
              <a:solidFill>
                <a:schemeClr val="tx1"/>
              </a:solidFill>
              <a:latin typeface="メイリオ"/>
            </a:endParaRPr>
          </a:p>
          <a:p>
            <a:r>
              <a:rPr kumimoji="1" lang="ja-JP" altLang="en-US" dirty="0">
                <a:solidFill>
                  <a:schemeClr val="tx1"/>
                </a:solidFill>
                <a:latin typeface="メイリオ"/>
              </a:rPr>
              <a:t>活動参加者の意識を変え、次の世代、そしてまた次の世代へと輪を広げていくサイクルを構築することが重要である</a:t>
            </a:r>
          </a:p>
          <a:p>
            <a:pPr marL="0" indent="0">
              <a:buNone/>
            </a:pPr>
            <a:r>
              <a:rPr kumimoji="1" lang="ja-JP" altLang="en-US" dirty="0">
                <a:solidFill>
                  <a:schemeClr val="tx1"/>
                </a:solidFill>
                <a:latin typeface="メイリオ"/>
              </a:rPr>
              <a:t>　例)対象者を小学生と仮定する</a:t>
            </a:r>
            <a:r>
              <a:rPr kumimoji="1" lang="ja-JP" altLang="en-US" dirty="0" smtClean="0">
                <a:solidFill>
                  <a:schemeClr val="tx1"/>
                </a:solidFill>
                <a:latin typeface="メイリオ"/>
              </a:rPr>
              <a:t>と・・・</a:t>
            </a:r>
            <a:endParaRPr kumimoji="1" lang="ja-JP" altLang="en-US" dirty="0">
              <a:solidFill>
                <a:schemeClr val="tx1"/>
              </a:solidFill>
              <a:latin typeface="メイリオ"/>
            </a:endParaRPr>
          </a:p>
          <a:p>
            <a:pPr marL="0" indent="0">
              <a:buNone/>
            </a:pPr>
            <a:r>
              <a:rPr kumimoji="1" lang="ja-JP" altLang="en-US" dirty="0">
                <a:solidFill>
                  <a:schemeClr val="tx1"/>
                </a:solidFill>
                <a:latin typeface="メイリオ"/>
              </a:rPr>
              <a:t>　　 </a:t>
            </a:r>
            <a:r>
              <a:rPr kumimoji="1" lang="ja-JP" altLang="en-US" dirty="0" smtClean="0">
                <a:solidFill>
                  <a:schemeClr val="tx1"/>
                </a:solidFill>
                <a:latin typeface="メイリオ"/>
              </a:rPr>
              <a:t>アルバイト</a:t>
            </a:r>
            <a:r>
              <a:rPr kumimoji="1" lang="ja-JP" altLang="en-US" dirty="0">
                <a:solidFill>
                  <a:schemeClr val="tx1"/>
                </a:solidFill>
                <a:latin typeface="メイリオ"/>
              </a:rPr>
              <a:t>やボランティアとして活動に参加できるように</a:t>
            </a:r>
            <a:r>
              <a:rPr kumimoji="1" lang="ja-JP" altLang="en-US" dirty="0" err="1">
                <a:solidFill>
                  <a:schemeClr val="tx1"/>
                </a:solidFill>
                <a:latin typeface="メイリオ"/>
              </a:rPr>
              <a:t>な</a:t>
            </a:r>
            <a:endParaRPr kumimoji="1" lang="ja-JP" altLang="en-US" dirty="0">
              <a:solidFill>
                <a:schemeClr val="tx1"/>
              </a:solidFill>
              <a:latin typeface="メイリオ"/>
            </a:endParaRPr>
          </a:p>
          <a:p>
            <a:pPr marL="0" indent="0">
              <a:buNone/>
            </a:pPr>
            <a:r>
              <a:rPr kumimoji="1" lang="ja-JP" altLang="en-US" dirty="0">
                <a:solidFill>
                  <a:schemeClr val="tx1"/>
                </a:solidFill>
                <a:latin typeface="メイリオ"/>
              </a:rPr>
              <a:t>　　 </a:t>
            </a:r>
            <a:r>
              <a:rPr kumimoji="1" lang="ja-JP" altLang="en-US" dirty="0" err="1" smtClean="0">
                <a:solidFill>
                  <a:schemeClr val="tx1"/>
                </a:solidFill>
                <a:latin typeface="メイリオ"/>
              </a:rPr>
              <a:t>るまで</a:t>
            </a:r>
            <a:r>
              <a:rPr kumimoji="1" lang="ja-JP" altLang="en-US" dirty="0" smtClean="0">
                <a:solidFill>
                  <a:schemeClr val="tx1"/>
                </a:solidFill>
                <a:latin typeface="メイリオ"/>
              </a:rPr>
              <a:t>約</a:t>
            </a:r>
            <a:r>
              <a:rPr kumimoji="1" lang="ja-JP" altLang="en-US" dirty="0">
                <a:solidFill>
                  <a:schemeClr val="tx1"/>
                </a:solidFill>
                <a:latin typeface="メイリオ"/>
              </a:rPr>
              <a:t>７，８年</a:t>
            </a:r>
          </a:p>
          <a:p>
            <a:pPr marL="0" indent="0">
              <a:buNone/>
            </a:pPr>
            <a:r>
              <a:rPr kumimoji="1" lang="ja-JP" altLang="en-US" dirty="0">
                <a:solidFill>
                  <a:schemeClr val="tx1"/>
                </a:solidFill>
                <a:latin typeface="メイリオ"/>
              </a:rPr>
              <a:t>　　 子供ができて、その子供に影響を与えるまで約１５～２０年</a:t>
            </a:r>
          </a:p>
          <a:p>
            <a:pPr marL="0" indent="0">
              <a:buNone/>
            </a:pPr>
            <a:endParaRPr kumimoji="1" lang="ja-JP" altLang="en-US" dirty="0">
              <a:solidFill>
                <a:schemeClr val="tx1"/>
              </a:solidFill>
              <a:latin typeface="メイリオ"/>
            </a:endParaRPr>
          </a:p>
          <a:p>
            <a:pPr marL="0" indent="0">
              <a:buNone/>
            </a:pPr>
            <a:r>
              <a:rPr kumimoji="1" lang="ja-JP" altLang="en-US" dirty="0">
                <a:solidFill>
                  <a:schemeClr val="tx1"/>
                </a:solidFill>
                <a:latin typeface="メイリオ"/>
              </a:rPr>
              <a:t>　　</a:t>
            </a:r>
          </a:p>
        </p:txBody>
      </p:sp>
    </p:spTree>
    <p:extLst>
      <p:ext uri="{BB962C8B-B14F-4D97-AF65-F5344CB8AC3E}">
        <p14:creationId xmlns:p14="http://schemas.microsoft.com/office/powerpoint/2010/main" val="9779200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1680" y="2564904"/>
            <a:ext cx="6589200" cy="1280890"/>
          </a:xfrm>
        </p:spPr>
        <p:txBody>
          <a:bodyPr>
            <a:normAutofit/>
          </a:bodyPr>
          <a:lstStyle/>
          <a:p>
            <a:r>
              <a:rPr kumimoji="1" lang="ja-JP" altLang="en-US" sz="3200" b="1" dirty="0" smtClean="0"/>
              <a:t>ご清聴ありがとうございました！</a:t>
            </a:r>
            <a:endParaRPr kumimoji="1" lang="ja-JP" altLang="en-US" sz="3200" b="1" dirty="0"/>
          </a:p>
        </p:txBody>
      </p:sp>
    </p:spTree>
    <p:extLst>
      <p:ext uri="{BB962C8B-B14F-4D97-AF65-F5344CB8AC3E}">
        <p14:creationId xmlns:p14="http://schemas.microsoft.com/office/powerpoint/2010/main" val="3772823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目次</a:t>
            </a:r>
          </a:p>
        </p:txBody>
      </p:sp>
      <p:sp>
        <p:nvSpPr>
          <p:cNvPr id="3" name="コンテンツ プレースホルダー 2"/>
          <p:cNvSpPr>
            <a:spLocks noGrp="1"/>
          </p:cNvSpPr>
          <p:nvPr>
            <p:ph idx="1"/>
          </p:nvPr>
        </p:nvSpPr>
        <p:spPr/>
        <p:txBody>
          <a:bodyPr vert="horz" lIns="91440" tIns="45720" rIns="91440" bIns="45720" rtlCol="0" anchor="t">
            <a:normAutofit fontScale="92500" lnSpcReduction="20000"/>
          </a:bodyPr>
          <a:lstStyle/>
          <a:p>
            <a:r>
              <a:rPr kumimoji="1" lang="ja-JP" altLang="en-US" sz="2800" dirty="0"/>
              <a:t>研究テーマ</a:t>
            </a:r>
          </a:p>
          <a:p>
            <a:r>
              <a:rPr lang="ja-JP" altLang="en-US" sz="2800" dirty="0"/>
              <a:t>調査報告</a:t>
            </a:r>
            <a:r>
              <a:rPr lang="en-US" altLang="ja-JP" sz="2800" dirty="0"/>
              <a:t>―</a:t>
            </a:r>
            <a:r>
              <a:rPr lang="en-US" altLang="ja-JP" sz="2800" dirty="0" err="1" smtClean="0"/>
              <a:t>ガイ</a:t>
            </a:r>
            <a:r>
              <a:rPr lang="ja-JP" altLang="en-US" sz="2800" dirty="0" smtClean="0"/>
              <a:t>ア</a:t>
            </a:r>
            <a:r>
              <a:rPr lang="en-US" altLang="ja-JP" sz="2800" dirty="0" err="1" smtClean="0"/>
              <a:t>自然学校</a:t>
            </a:r>
            <a:endParaRPr lang="ja-JP" altLang="en-US" sz="2800" dirty="0" err="1"/>
          </a:p>
          <a:p>
            <a:r>
              <a:rPr kumimoji="1" lang="ja-JP" altLang="en-US" sz="2800" dirty="0"/>
              <a:t>調査報告―君津亀山少年自然の家</a:t>
            </a:r>
          </a:p>
          <a:p>
            <a:r>
              <a:rPr lang="ja-JP" altLang="en-US" sz="2800" dirty="0"/>
              <a:t>調査報告―</a:t>
            </a:r>
            <a:r>
              <a:rPr lang="ja-JP" altLang="en-US" sz="2800" dirty="0">
                <a:latin typeface="Arial"/>
                <a:ea typeface="Meiryo"/>
              </a:rPr>
              <a:t>全国</a:t>
            </a:r>
            <a:r>
              <a:rPr lang="ja-JP" altLang="en-US" sz="2800" dirty="0" err="1">
                <a:latin typeface="Arial"/>
                <a:ea typeface="Meiryo"/>
              </a:rPr>
              <a:t>てらこや</a:t>
            </a:r>
            <a:r>
              <a:rPr lang="ja-JP" altLang="en-US" sz="2800" dirty="0">
                <a:latin typeface="Arial"/>
                <a:ea typeface="Meiryo"/>
              </a:rPr>
              <a:t>ネットワーク</a:t>
            </a:r>
            <a:r>
              <a:rPr lang="en-US" altLang="ja-JP" sz="2800" dirty="0">
                <a:latin typeface="Arial"/>
                <a:ea typeface="Meiryo"/>
              </a:rPr>
              <a:t> </a:t>
            </a:r>
            <a:endParaRPr lang="en-US" altLang="ja-JP" sz="2800" dirty="0">
              <a:latin typeface="Meiryo"/>
            </a:endParaRPr>
          </a:p>
          <a:p>
            <a:r>
              <a:rPr kumimoji="1" lang="ja-JP" altLang="en-US" sz="2800" dirty="0"/>
              <a:t>調査報告―千葉ロッテマリーンズ</a:t>
            </a:r>
          </a:p>
          <a:p>
            <a:r>
              <a:rPr lang="ja-JP" altLang="en-US" sz="2800" dirty="0"/>
              <a:t>調査報告―コミュニティスクール</a:t>
            </a:r>
          </a:p>
          <a:p>
            <a:r>
              <a:rPr kumimoji="1" lang="ja-JP" altLang="en-US" sz="2800" dirty="0"/>
              <a:t>結果考察</a:t>
            </a:r>
          </a:p>
          <a:p>
            <a:r>
              <a:rPr lang="ja-JP" altLang="en-US" sz="2800" dirty="0"/>
              <a:t>まとめ</a:t>
            </a:r>
            <a:endParaRPr kumimoji="1" lang="ja-JP" altLang="en-US" sz="2800" dirty="0"/>
          </a:p>
        </p:txBody>
      </p:sp>
    </p:spTree>
    <p:extLst>
      <p:ext uri="{BB962C8B-B14F-4D97-AF65-F5344CB8AC3E}">
        <p14:creationId xmlns:p14="http://schemas.microsoft.com/office/powerpoint/2010/main" val="4142966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44688" y="623888"/>
            <a:ext cx="6718379" cy="1293972"/>
          </a:xfrm>
        </p:spPr>
        <p:txBody>
          <a:bodyPr/>
          <a:lstStyle/>
          <a:p>
            <a:r>
              <a:rPr kumimoji="1" lang="ja-JP" altLang="en-US" dirty="0"/>
              <a:t>研究テーマ</a:t>
            </a:r>
          </a:p>
        </p:txBody>
      </p:sp>
      <p:sp>
        <p:nvSpPr>
          <p:cNvPr id="3" name="コンテンツ プレースホルダー 2"/>
          <p:cNvSpPr>
            <a:spLocks noGrp="1"/>
          </p:cNvSpPr>
          <p:nvPr>
            <p:ph idx="1"/>
          </p:nvPr>
        </p:nvSpPr>
        <p:spPr/>
        <p:txBody>
          <a:bodyPr vert="horz" lIns="91440" tIns="45720" rIns="91440" bIns="45720" rtlCol="0" anchor="t">
            <a:normAutofit fontScale="85000" lnSpcReduction="20000"/>
          </a:bodyPr>
          <a:lstStyle/>
          <a:p>
            <a:r>
              <a:rPr kumimoji="1" lang="ja-JP" altLang="en-US" sz="2800" dirty="0"/>
              <a:t>社会教育と地域の関係性</a:t>
            </a:r>
          </a:p>
          <a:p>
            <a:endParaRPr kumimoji="1" lang="ja-JP" altLang="en-US" sz="2800">
              <a:solidFill>
                <a:schemeClr val="tx1"/>
              </a:solidFill>
            </a:endParaRPr>
          </a:p>
          <a:p>
            <a:pPr marL="0" indent="0">
              <a:buNone/>
            </a:pPr>
            <a:r>
              <a:rPr kumimoji="1" lang="en-US" altLang="ja-JP" sz="2400" dirty="0"/>
              <a:t>※</a:t>
            </a:r>
            <a:r>
              <a:rPr kumimoji="1" lang="ja-JP" altLang="en-US" sz="2400" dirty="0"/>
              <a:t>社会教育とは・</a:t>
            </a:r>
            <a:r>
              <a:rPr lang="ja-JP" altLang="en-US" sz="2400" dirty="0"/>
              <a:t>・・学校の教育課程として行われる教育活動を除き、主として青少年及び成人に対して行われる組織的な教育活動（体育及びレクリエーションの活動を含む。）をいう。 </a:t>
            </a:r>
            <a:r>
              <a:rPr lang="en-US" altLang="ja-JP" sz="2400" dirty="0"/>
              <a:t>(</a:t>
            </a:r>
            <a:r>
              <a:rPr lang="ja-JP" altLang="en-US" sz="2000" dirty="0"/>
              <a:t>社会教育法第二条社会教育の定義より</a:t>
            </a:r>
            <a:r>
              <a:rPr lang="en-US" altLang="ja-JP" sz="2000" dirty="0"/>
              <a:t>)</a:t>
            </a:r>
          </a:p>
          <a:p>
            <a:pPr marL="0" indent="0">
              <a:buNone/>
            </a:pPr>
            <a:endParaRPr kumimoji="1" lang="en-US" altLang="ja-JP" sz="2000" dirty="0"/>
          </a:p>
          <a:p>
            <a:pPr marL="0" indent="0">
              <a:buNone/>
            </a:pPr>
            <a:r>
              <a:rPr kumimoji="1" lang="ja-JP" altLang="en-US" sz="2400" dirty="0"/>
              <a:t>社会教育の担い手は近年多様化しており、様々な組織が社会教育活動を展開しているが、その中でも多くの組織が各地域を拠点としている。組織がどのような手法で地域とつながり、コミュニティを広げているかを調査し、社会教育が与える地域へのインパクトを計る。</a:t>
            </a:r>
          </a:p>
        </p:txBody>
      </p:sp>
    </p:spTree>
    <p:extLst>
      <p:ext uri="{BB962C8B-B14F-4D97-AF65-F5344CB8AC3E}">
        <p14:creationId xmlns:p14="http://schemas.microsoft.com/office/powerpoint/2010/main" val="2073233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メイリオ"/>
              </a:rPr>
              <a:t>NPO法人</a:t>
            </a:r>
            <a:r>
              <a:rPr kumimoji="1" lang="ja-JP" altLang="en-US" dirty="0" smtClean="0">
                <a:latin typeface="メイリオ"/>
              </a:rPr>
              <a:t>ガイア自然</a:t>
            </a:r>
            <a:r>
              <a:rPr kumimoji="1" lang="ja-JP" altLang="en-US" dirty="0">
                <a:latin typeface="メイリオ"/>
              </a:rPr>
              <a:t>学校</a:t>
            </a:r>
          </a:p>
        </p:txBody>
      </p:sp>
      <p:sp>
        <p:nvSpPr>
          <p:cNvPr id="3" name="コンテンツ プレースホルダー 2"/>
          <p:cNvSpPr>
            <a:spLocks noGrp="1"/>
          </p:cNvSpPr>
          <p:nvPr>
            <p:ph idx="1"/>
          </p:nvPr>
        </p:nvSpPr>
        <p:spPr>
          <a:xfrm>
            <a:off x="1944688" y="1647825"/>
            <a:ext cx="6592887" cy="4533877"/>
          </a:xfrm>
        </p:spPr>
        <p:txBody>
          <a:bodyPr vert="horz" lIns="91440" tIns="45720" rIns="91440" bIns="45720" rtlCol="0" anchor="t">
            <a:normAutofit/>
          </a:bodyPr>
          <a:lstStyle/>
          <a:p>
            <a:r>
              <a:rPr kumimoji="1" lang="ja-JP" altLang="en-US" sz="2400" dirty="0">
                <a:latin typeface="メイリオ"/>
              </a:rPr>
              <a:t>自然体験を中心に事業を展開</a:t>
            </a:r>
          </a:p>
          <a:p>
            <a:pPr marL="0" indent="0">
              <a:buNone/>
            </a:pPr>
            <a:r>
              <a:rPr kumimoji="1" lang="ja-JP" altLang="en-US" dirty="0">
                <a:latin typeface="メイリオ"/>
              </a:rPr>
              <a:t>　  自然教室(一日)、自然体験キャンプ、学童保育</a:t>
            </a:r>
            <a:endParaRPr kumimoji="1" lang="ja-JP" altLang="en-US" dirty="0">
              <a:solidFill>
                <a:schemeClr val="tx1"/>
              </a:solidFill>
              <a:latin typeface="メイリオ"/>
            </a:endParaRPr>
          </a:p>
          <a:p>
            <a:endParaRPr kumimoji="1" lang="ja-JP" altLang="en-US" dirty="0">
              <a:solidFill>
                <a:schemeClr val="tx1"/>
              </a:solidFill>
              <a:latin typeface="メイリオ"/>
            </a:endParaRPr>
          </a:p>
          <a:p>
            <a:r>
              <a:rPr kumimoji="1" lang="ja-JP" altLang="en-US" sz="2400" dirty="0">
                <a:solidFill>
                  <a:schemeClr val="tx1"/>
                </a:solidFill>
                <a:latin typeface="メイリオ"/>
              </a:rPr>
              <a:t>学生ボランテイア(Gリーダー)</a:t>
            </a:r>
          </a:p>
          <a:p>
            <a:pPr marL="0" indent="0">
              <a:buNone/>
            </a:pPr>
            <a:r>
              <a:rPr kumimoji="1" lang="ja-JP" altLang="en-US" dirty="0">
                <a:solidFill>
                  <a:schemeClr val="tx1"/>
                </a:solidFill>
                <a:latin typeface="メイリオ"/>
              </a:rPr>
              <a:t>　  週１回の研修を通して、資格取得可</a:t>
            </a:r>
          </a:p>
          <a:p>
            <a:pPr marL="0" indent="0">
              <a:buNone/>
            </a:pPr>
            <a:r>
              <a:rPr kumimoji="1" lang="ja-JP" altLang="en-US" dirty="0">
                <a:solidFill>
                  <a:schemeClr val="tx1"/>
                </a:solidFill>
                <a:latin typeface="メイリオ"/>
              </a:rPr>
              <a:t>　  リーダーがプログラムをつくり、スタッフが修正する</a:t>
            </a:r>
          </a:p>
          <a:p>
            <a:pPr marL="0" indent="0">
              <a:buNone/>
            </a:pPr>
            <a:r>
              <a:rPr kumimoji="1" lang="ja-JP" altLang="en-US" dirty="0">
                <a:solidFill>
                  <a:schemeClr val="tx1"/>
                </a:solidFill>
                <a:latin typeface="メイリオ"/>
              </a:rPr>
              <a:t>　　失敗出来る場所づくり→学生の居場所にもなる</a:t>
            </a:r>
          </a:p>
          <a:p>
            <a:pPr marL="0" indent="0">
              <a:buNone/>
            </a:pPr>
            <a:endParaRPr kumimoji="1" lang="ja-JP" altLang="en-US" dirty="0">
              <a:solidFill>
                <a:schemeClr val="tx1"/>
              </a:solidFill>
              <a:latin typeface="メイリオ"/>
            </a:endParaRPr>
          </a:p>
          <a:p>
            <a:r>
              <a:rPr kumimoji="1" lang="ja-JP" altLang="en-US" sz="2400" dirty="0">
                <a:solidFill>
                  <a:schemeClr val="tx1"/>
                </a:solidFill>
                <a:latin typeface="メイリオ"/>
              </a:rPr>
              <a:t>教育委員会や企業との連携</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5589240"/>
            <a:ext cx="3392810" cy="861119"/>
          </a:xfrm>
          <a:prstGeom prst="rect">
            <a:avLst/>
          </a:prstGeom>
        </p:spPr>
      </p:pic>
    </p:spTree>
    <p:extLst>
      <p:ext uri="{BB962C8B-B14F-4D97-AF65-F5344CB8AC3E}">
        <p14:creationId xmlns:p14="http://schemas.microsoft.com/office/powerpoint/2010/main" val="3789826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メイリオ"/>
              </a:rPr>
              <a:t>君津亀山少年自然の家</a:t>
            </a:r>
          </a:p>
        </p:txBody>
      </p:sp>
      <p:sp>
        <p:nvSpPr>
          <p:cNvPr id="3" name="コンテンツ プレースホルダー 2"/>
          <p:cNvSpPr>
            <a:spLocks noGrp="1"/>
          </p:cNvSpPr>
          <p:nvPr>
            <p:ph idx="1"/>
          </p:nvPr>
        </p:nvSpPr>
        <p:spPr>
          <a:xfrm>
            <a:off x="1943100" y="2133600"/>
            <a:ext cx="6591300" cy="4425931"/>
          </a:xfrm>
        </p:spPr>
        <p:txBody>
          <a:bodyPr vert="horz" lIns="91440" tIns="45720" rIns="91440" bIns="45720" rtlCol="0" anchor="t">
            <a:normAutofit fontScale="92500" lnSpcReduction="20000"/>
          </a:bodyPr>
          <a:lstStyle/>
          <a:p>
            <a:r>
              <a:rPr kumimoji="1" lang="ja-JP" altLang="en-US" sz="2400" dirty="0">
                <a:latin typeface="メイリオ"/>
              </a:rPr>
              <a:t>NPO法人千葉自然学校が指定管理を受けている施設</a:t>
            </a:r>
          </a:p>
          <a:p>
            <a:endParaRPr kumimoji="1" lang="ja-JP" altLang="en-US" dirty="0">
              <a:solidFill>
                <a:schemeClr val="tx1"/>
              </a:solidFill>
              <a:latin typeface="メイリオ"/>
            </a:endParaRPr>
          </a:p>
          <a:p>
            <a:r>
              <a:rPr kumimoji="1" lang="ja-JP" altLang="en-US" sz="2400" dirty="0">
                <a:solidFill>
                  <a:srgbClr val="404040"/>
                </a:solidFill>
                <a:latin typeface="メイリオ"/>
              </a:rPr>
              <a:t>ネットワーク型自然学校</a:t>
            </a:r>
          </a:p>
          <a:p>
            <a:pPr marL="0" indent="0">
              <a:buNone/>
            </a:pPr>
            <a:r>
              <a:rPr kumimoji="1" lang="ja-JP" altLang="en-US" dirty="0">
                <a:solidFill>
                  <a:srgbClr val="404040"/>
                </a:solidFill>
                <a:latin typeface="メイリオ"/>
              </a:rPr>
              <a:t>　  自然体験や農業体験などを行っている団体が会員校となり</a:t>
            </a:r>
          </a:p>
          <a:p>
            <a:pPr marL="0" indent="0">
              <a:buNone/>
            </a:pPr>
            <a:r>
              <a:rPr kumimoji="1" lang="ja-JP" altLang="en-US" dirty="0">
                <a:solidFill>
                  <a:srgbClr val="404040"/>
                </a:solidFill>
                <a:latin typeface="メイリオ"/>
              </a:rPr>
              <a:t>　　情報交換や、指導者の派遣、共同で公報活動などを行って</a:t>
            </a:r>
          </a:p>
          <a:p>
            <a:pPr marL="0" indent="0">
              <a:buNone/>
            </a:pPr>
            <a:r>
              <a:rPr kumimoji="1" lang="ja-JP" altLang="en-US" dirty="0">
                <a:solidFill>
                  <a:srgbClr val="404040"/>
                </a:solidFill>
                <a:latin typeface="メイリオ"/>
              </a:rPr>
              <a:t>　　いる</a:t>
            </a:r>
          </a:p>
          <a:p>
            <a:endParaRPr kumimoji="1" lang="ja-JP" altLang="en-US" dirty="0">
              <a:solidFill>
                <a:schemeClr val="tx1"/>
              </a:solidFill>
              <a:latin typeface="メイリオ"/>
            </a:endParaRPr>
          </a:p>
          <a:p>
            <a:r>
              <a:rPr kumimoji="1" lang="ja-JP" altLang="en-US" sz="2400" dirty="0">
                <a:solidFill>
                  <a:schemeClr val="tx1"/>
                </a:solidFill>
                <a:latin typeface="メイリオ"/>
              </a:rPr>
              <a:t>地域の方との交流</a:t>
            </a:r>
          </a:p>
          <a:p>
            <a:pPr marL="0" indent="0">
              <a:buNone/>
            </a:pPr>
            <a:r>
              <a:rPr kumimoji="1" lang="ja-JP" altLang="en-US" dirty="0">
                <a:solidFill>
                  <a:schemeClr val="tx1"/>
                </a:solidFill>
                <a:latin typeface="メイリオ"/>
              </a:rPr>
              <a:t>　　きみかめ山の</a:t>
            </a:r>
            <a:r>
              <a:rPr kumimoji="1" lang="ja-JP" altLang="en-US" dirty="0" smtClean="0">
                <a:solidFill>
                  <a:schemeClr val="tx1"/>
                </a:solidFill>
                <a:latin typeface="メイリオ"/>
              </a:rPr>
              <a:t>フェステイバル</a:t>
            </a:r>
            <a:endParaRPr kumimoji="1" lang="ja-JP" altLang="en-US" dirty="0">
              <a:solidFill>
                <a:schemeClr val="tx1"/>
              </a:solidFill>
              <a:latin typeface="メイリオ"/>
            </a:endParaRPr>
          </a:p>
          <a:p>
            <a:pPr marL="0" indent="0">
              <a:buNone/>
            </a:pPr>
            <a:r>
              <a:rPr kumimoji="1" lang="ja-JP" altLang="en-US" dirty="0">
                <a:solidFill>
                  <a:schemeClr val="tx1"/>
                </a:solidFill>
                <a:latin typeface="メイリオ"/>
              </a:rPr>
              <a:t>　　通学合宿、森の童話館</a:t>
            </a:r>
          </a:p>
          <a:p>
            <a:pPr marL="0" indent="0">
              <a:buNone/>
            </a:pPr>
            <a:r>
              <a:rPr kumimoji="1" lang="ja-JP" altLang="en-US" dirty="0">
                <a:solidFill>
                  <a:schemeClr val="tx1"/>
                </a:solidFill>
                <a:latin typeface="メイリオ"/>
              </a:rPr>
              <a:t>　　ママさんバレーボール大会　など</a:t>
            </a:r>
          </a:p>
          <a:p>
            <a:pPr marL="0" indent="0">
              <a:buNone/>
            </a:pPr>
            <a:endParaRPr kumimoji="1" lang="ja-JP" altLang="en-US" dirty="0">
              <a:solidFill>
                <a:schemeClr val="tx1"/>
              </a:solidFill>
              <a:latin typeface="メイリオ"/>
            </a:endParaRPr>
          </a:p>
        </p:txBody>
      </p:sp>
    </p:spTree>
    <p:extLst>
      <p:ext uri="{BB962C8B-B14F-4D97-AF65-F5344CB8AC3E}">
        <p14:creationId xmlns:p14="http://schemas.microsoft.com/office/powerpoint/2010/main" val="3756869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42415" y="619125"/>
            <a:ext cx="6589199" cy="1280890"/>
          </a:xfrm>
        </p:spPr>
        <p:txBody>
          <a:bodyPr/>
          <a:lstStyle/>
          <a:p>
            <a:r>
              <a:rPr kumimoji="1" lang="en-US" altLang="ja-JP" dirty="0">
                <a:solidFill>
                  <a:srgbClr val="0070C0"/>
                </a:solidFill>
                <a:latin typeface="Century Gothic"/>
                <a:ea typeface="Meiryo"/>
              </a:rPr>
              <a:t>NPO</a:t>
            </a:r>
            <a:r>
              <a:rPr kumimoji="1" lang="ja-JP" altLang="en-US">
                <a:solidFill>
                  <a:srgbClr val="0070C0"/>
                </a:solidFill>
                <a:latin typeface="Arial"/>
                <a:ea typeface="Meiryo"/>
              </a:rPr>
              <a:t>法人全国てらこやネットワーク</a:t>
            </a:r>
            <a:r>
              <a:rPr kumimoji="1" lang="en-US" altLang="ja-JP" dirty="0">
                <a:solidFill>
                  <a:srgbClr val="404040"/>
                </a:solidFill>
                <a:latin typeface="Arial"/>
                <a:ea typeface="Meiryo"/>
              </a:rPr>
              <a:t> </a:t>
            </a:r>
            <a:endParaRPr kumimoji="1" lang="en-US" altLang="ja-JP" dirty="0">
              <a:solidFill>
                <a:srgbClr val="404040"/>
              </a:solidFill>
              <a:latin typeface="Meiryo"/>
            </a:endParaRPr>
          </a:p>
          <a:p>
            <a:endParaRPr kumimoji="1" lang="ja-JP" altLang="en-US">
              <a:solidFill>
                <a:schemeClr val="tx1"/>
              </a:solidFill>
            </a:endParaRPr>
          </a:p>
        </p:txBody>
      </p:sp>
      <p:sp>
        <p:nvSpPr>
          <p:cNvPr id="3" name="コンテンツ プレースホルダー 2"/>
          <p:cNvSpPr>
            <a:spLocks noGrp="1"/>
          </p:cNvSpPr>
          <p:nvPr>
            <p:ph idx="1"/>
          </p:nvPr>
        </p:nvSpPr>
        <p:spPr/>
        <p:txBody>
          <a:bodyPr vert="horz" lIns="91440" tIns="45720" rIns="91440" bIns="45720" rtlCol="0" anchor="t">
            <a:normAutofit fontScale="85000" lnSpcReduction="10000"/>
          </a:bodyPr>
          <a:lstStyle/>
          <a:p>
            <a:r>
              <a:rPr kumimoji="1" lang="en-US" altLang="ja-JP" sz="2800" dirty="0"/>
              <a:t>NPO</a:t>
            </a:r>
            <a:r>
              <a:rPr kumimoji="1" lang="ja-JP" altLang="en-US" sz="2800"/>
              <a:t>法人全国てらこやネットワーク</a:t>
            </a:r>
          </a:p>
          <a:p>
            <a:pPr marL="0" indent="0">
              <a:buNone/>
            </a:pPr>
            <a:r>
              <a:rPr kumimoji="1" lang="ja-JP" altLang="en-US" sz="2400"/>
              <a:t>　</a:t>
            </a:r>
          </a:p>
          <a:p>
            <a:pPr marL="0" indent="0">
              <a:buNone/>
            </a:pPr>
            <a:r>
              <a:rPr kumimoji="1" lang="ja-JP" altLang="en-US" sz="2400">
                <a:latin typeface="メイリオ"/>
              </a:rPr>
              <a:t>　</a:t>
            </a:r>
            <a:r>
              <a:rPr kumimoji="1" lang="ja-JP" altLang="en-US" sz="2400"/>
              <a:t>全国各地に「てらこや」を開設。てらこや</a:t>
            </a:r>
            <a:r>
              <a:rPr lang="ja-JP" altLang="en-US" sz="2400"/>
              <a:t>では地域の大学生が子どもを集め、自然・歴史・伝統・宗教的な環境の下で、遊び、学びあい、感動体験を培うことで、地域教育の再興を行っている。</a:t>
            </a:r>
            <a:endParaRPr lang="ja-JP" altLang="en-US" sz="2400">
              <a:solidFill>
                <a:schemeClr val="tx1"/>
              </a:solidFill>
            </a:endParaRPr>
          </a:p>
          <a:p>
            <a:pPr marL="0" indent="0">
              <a:buNone/>
            </a:pPr>
            <a:r>
              <a:rPr kumimoji="1" lang="ja-JP" altLang="en-US" sz="2400" dirty="0"/>
              <a:t>　いじめや引きこもりなど子どもたちを取り巻く環境が悪化する中、</a:t>
            </a:r>
            <a:r>
              <a:rPr lang="ja-JP" altLang="en-US" sz="2400" dirty="0"/>
              <a:t>閉鎖的になっている日本の教育の状況を打破し、「地域教育の再興」によって、子どもたち、日本の新しい未来を築く活動を展開している。</a:t>
            </a:r>
          </a:p>
          <a:p>
            <a:pPr marL="0" indent="0">
              <a:buNone/>
            </a:pPr>
            <a:r>
              <a:rPr lang="en-US" altLang="ja-JP" sz="2400" dirty="0"/>
              <a:t>(</a:t>
            </a:r>
            <a:r>
              <a:rPr lang="ja-JP" altLang="en-US" sz="2400"/>
              <a:t>内閣府認証</a:t>
            </a:r>
            <a:r>
              <a:rPr lang="en-US" altLang="ja-JP" sz="2400" dirty="0"/>
              <a:t>NPO</a:t>
            </a:r>
            <a:r>
              <a:rPr lang="ja-JP" altLang="en-US" sz="2400"/>
              <a:t>法人全国てらこやネットワーク</a:t>
            </a:r>
            <a:r>
              <a:rPr lang="en-US" altLang="ja-JP" sz="2400" dirty="0"/>
              <a:t>HP</a:t>
            </a:r>
            <a:r>
              <a:rPr lang="ja-JP" altLang="en-US" sz="2400"/>
              <a:t>より</a:t>
            </a:r>
            <a:r>
              <a:rPr lang="en-US" altLang="ja-JP" sz="2400" dirty="0"/>
              <a:t>)</a:t>
            </a:r>
          </a:p>
        </p:txBody>
      </p:sp>
    </p:spTree>
    <p:extLst>
      <p:ext uri="{BB962C8B-B14F-4D97-AF65-F5344CB8AC3E}">
        <p14:creationId xmlns:p14="http://schemas.microsoft.com/office/powerpoint/2010/main" val="2496409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solidFill>
                  <a:srgbClr val="0070C0"/>
                </a:solidFill>
                <a:latin typeface="Century Gothic"/>
                <a:ea typeface="Meiryo"/>
              </a:rPr>
              <a:t>NPO</a:t>
            </a:r>
            <a:r>
              <a:rPr kumimoji="1" lang="ja-JP" altLang="en-US" dirty="0">
                <a:solidFill>
                  <a:srgbClr val="0070C0"/>
                </a:solidFill>
                <a:latin typeface="メイリオ"/>
                <a:ea typeface="Meiryo"/>
              </a:rPr>
              <a:t>法人全国</a:t>
            </a:r>
            <a:r>
              <a:rPr kumimoji="1" lang="ja-JP" altLang="en-US" dirty="0" err="1">
                <a:solidFill>
                  <a:srgbClr val="0070C0"/>
                </a:solidFill>
                <a:latin typeface="メイリオ"/>
                <a:ea typeface="Meiryo"/>
              </a:rPr>
              <a:t>てらこや</a:t>
            </a:r>
            <a:r>
              <a:rPr kumimoji="1" lang="ja-JP" altLang="en-US" dirty="0">
                <a:solidFill>
                  <a:srgbClr val="0070C0"/>
                </a:solidFill>
                <a:latin typeface="メイリオ"/>
                <a:ea typeface="Meiryo"/>
              </a:rPr>
              <a:t>ネットワーク</a:t>
            </a:r>
          </a:p>
        </p:txBody>
      </p:sp>
      <p:sp>
        <p:nvSpPr>
          <p:cNvPr id="3" name="コンテンツ プレースホルダー 2"/>
          <p:cNvSpPr>
            <a:spLocks noGrp="1"/>
          </p:cNvSpPr>
          <p:nvPr>
            <p:ph idx="1"/>
          </p:nvPr>
        </p:nvSpPr>
        <p:spPr/>
        <p:txBody>
          <a:bodyPr vert="horz" lIns="91440" tIns="45720" rIns="91440" bIns="45720" rtlCol="0" anchor="t">
            <a:normAutofit fontScale="70000" lnSpcReduction="20000"/>
          </a:bodyPr>
          <a:lstStyle/>
          <a:p>
            <a:r>
              <a:rPr kumimoji="1" lang="ja-JP" altLang="en-US" sz="2600" dirty="0" err="1"/>
              <a:t>てらこやを</a:t>
            </a:r>
            <a:r>
              <a:rPr kumimoji="1" lang="ja-JP" altLang="en-US" sz="2600" dirty="0"/>
              <a:t>構成する世代</a:t>
            </a:r>
            <a:r>
              <a:rPr kumimoji="1" lang="en-US" altLang="ja-JP" sz="2600" dirty="0"/>
              <a:t>(</a:t>
            </a:r>
            <a:r>
              <a:rPr kumimoji="1" lang="ja-JP" altLang="en-US" sz="2600" dirty="0"/>
              <a:t>各地域</a:t>
            </a:r>
            <a:r>
              <a:rPr kumimoji="1" lang="en-US" altLang="ja-JP" sz="2600" dirty="0"/>
              <a:t>)</a:t>
            </a:r>
          </a:p>
          <a:p>
            <a:pPr marL="0" indent="0">
              <a:buNone/>
            </a:pPr>
            <a:r>
              <a:rPr kumimoji="1" lang="ja-JP" altLang="en-US" sz="2300" dirty="0" smtClean="0"/>
              <a:t>大人</a:t>
            </a:r>
            <a:r>
              <a:rPr kumimoji="1" lang="en-US" altLang="ja-JP" sz="2300" dirty="0"/>
              <a:t>(</a:t>
            </a:r>
            <a:r>
              <a:rPr kumimoji="1" lang="ja-JP" altLang="en-US" sz="2300" dirty="0"/>
              <a:t>スタッフ</a:t>
            </a:r>
            <a:r>
              <a:rPr kumimoji="1" lang="en-US" altLang="ja-JP" sz="2300" dirty="0"/>
              <a:t>)</a:t>
            </a:r>
            <a:r>
              <a:rPr kumimoji="1" lang="ja-JP" altLang="en-US" sz="2300" dirty="0"/>
              <a:t>→公益社団法人日本青年会議所</a:t>
            </a:r>
          </a:p>
          <a:p>
            <a:pPr marL="0" indent="0">
              <a:buNone/>
            </a:pPr>
            <a:r>
              <a:rPr lang="ja-JP" altLang="en-US" sz="2300" dirty="0"/>
              <a:t>若者</a:t>
            </a:r>
            <a:r>
              <a:rPr lang="en-US" altLang="ja-JP" sz="2300" dirty="0"/>
              <a:t>(</a:t>
            </a:r>
            <a:r>
              <a:rPr lang="ja-JP" altLang="en-US" sz="2300" dirty="0"/>
              <a:t>スタッフ</a:t>
            </a:r>
            <a:r>
              <a:rPr lang="en-US" altLang="ja-JP" sz="2300" dirty="0"/>
              <a:t>)</a:t>
            </a:r>
            <a:r>
              <a:rPr lang="ja-JP" altLang="en-US" sz="2300" dirty="0"/>
              <a:t>→現役大学生</a:t>
            </a:r>
          </a:p>
          <a:p>
            <a:pPr marL="0" indent="0">
              <a:buNone/>
            </a:pPr>
            <a:r>
              <a:rPr kumimoji="1" lang="ja-JP" altLang="en-US" sz="2300" dirty="0"/>
              <a:t>子ども</a:t>
            </a:r>
            <a:r>
              <a:rPr kumimoji="1" lang="en-US" altLang="ja-JP" sz="2300" dirty="0"/>
              <a:t>(</a:t>
            </a:r>
            <a:r>
              <a:rPr kumimoji="1" lang="ja-JP" altLang="en-US" sz="2300" dirty="0"/>
              <a:t>参加者、スタッフ</a:t>
            </a:r>
            <a:r>
              <a:rPr kumimoji="1" lang="en-US" altLang="ja-JP" sz="2300" dirty="0"/>
              <a:t>)</a:t>
            </a:r>
            <a:r>
              <a:rPr kumimoji="1" lang="ja-JP" altLang="en-US" sz="2300" dirty="0"/>
              <a:t>→幼稚園～高校の世代に当たる子ども</a:t>
            </a:r>
            <a:r>
              <a:rPr kumimoji="1" lang="en-US" altLang="ja-JP" sz="2300" dirty="0"/>
              <a:t>(</a:t>
            </a:r>
            <a:r>
              <a:rPr kumimoji="1" lang="ja-JP" altLang="en-US" sz="2300" dirty="0"/>
              <a:t>登校不登校問わず</a:t>
            </a:r>
            <a:r>
              <a:rPr kumimoji="1" lang="en-US" altLang="ja-JP" sz="2300" dirty="0"/>
              <a:t>)</a:t>
            </a:r>
          </a:p>
          <a:p>
            <a:pPr marL="0" indent="0">
              <a:buNone/>
            </a:pPr>
            <a:endParaRPr lang="en-US" altLang="ja-JP" sz="2400" dirty="0"/>
          </a:p>
          <a:p>
            <a:r>
              <a:rPr lang="ja-JP" altLang="en-US" sz="2600" dirty="0"/>
              <a:t>大学ではインカレサークルとして活動している</a:t>
            </a:r>
            <a:r>
              <a:rPr lang="ja-JP" altLang="en-US" sz="2600" dirty="0" err="1"/>
              <a:t>てらこやも</a:t>
            </a:r>
            <a:r>
              <a:rPr lang="ja-JP" altLang="en-US" sz="2600" dirty="0"/>
              <a:t>あり、スタッフとして参加するだけでも幅広いネットワークが形成できる。</a:t>
            </a:r>
          </a:p>
          <a:p>
            <a:r>
              <a:rPr kumimoji="1" lang="ja-JP" altLang="en-US" sz="2600" dirty="0"/>
              <a:t>子どもは学生と接し、学生は大人と接することで自身が上がる次のステージへの準備・つながりができる。</a:t>
            </a:r>
          </a:p>
          <a:p>
            <a:r>
              <a:rPr kumimoji="1" lang="ja-JP" altLang="en-US" sz="2600" dirty="0"/>
              <a:t>全国</a:t>
            </a:r>
            <a:r>
              <a:rPr kumimoji="1" lang="ja-JP" altLang="en-US" sz="2600" dirty="0" err="1"/>
              <a:t>てらこや</a:t>
            </a:r>
            <a:r>
              <a:rPr kumimoji="1" lang="ja-JP" altLang="en-US" sz="2600" dirty="0"/>
              <a:t>ネットワークは各地てらこや間の連絡役にもなり、全国の学生を繋げる役割も担っている。</a:t>
            </a:r>
          </a:p>
        </p:txBody>
      </p:sp>
    </p:spTree>
    <p:extLst>
      <p:ext uri="{BB962C8B-B14F-4D97-AF65-F5344CB8AC3E}">
        <p14:creationId xmlns:p14="http://schemas.microsoft.com/office/powerpoint/2010/main" val="1987311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千葉ロッテマリーンズの地域貢献活動</a:t>
            </a:r>
          </a:p>
        </p:txBody>
      </p:sp>
      <p:sp>
        <p:nvSpPr>
          <p:cNvPr id="3" name="コンテンツ プレースホルダー 2"/>
          <p:cNvSpPr>
            <a:spLocks noGrp="1"/>
          </p:cNvSpPr>
          <p:nvPr>
            <p:ph idx="1"/>
          </p:nvPr>
        </p:nvSpPr>
        <p:spPr/>
        <p:txBody>
          <a:bodyPr/>
          <a:lstStyle/>
          <a:p>
            <a:r>
              <a:rPr lang="ja-JP" altLang="en-US" sz="2000" dirty="0"/>
              <a:t>対象地域は</a:t>
            </a:r>
            <a:r>
              <a:rPr lang="en-US" altLang="ja-JP" sz="2000" dirty="0"/>
              <a:t>ZOZO</a:t>
            </a:r>
            <a:r>
              <a:rPr lang="ja-JP" altLang="en-US" sz="2000" dirty="0"/>
              <a:t>マリンスタジアムから半径</a:t>
            </a:r>
            <a:r>
              <a:rPr lang="en-US" altLang="ja-JP" sz="2000" dirty="0"/>
              <a:t>20㎞</a:t>
            </a:r>
            <a:r>
              <a:rPr lang="ja-JP" altLang="en-US" sz="2000" dirty="0"/>
              <a:t>圏内の地域</a:t>
            </a:r>
            <a:endParaRPr lang="en-US" altLang="ja-JP" sz="2000" dirty="0"/>
          </a:p>
          <a:p>
            <a:r>
              <a:rPr lang="ja-JP" altLang="en-US" sz="2000" dirty="0"/>
              <a:t>家族そろって球場に足を運びやすいという立地条件を活かし、週末の観客数増加を目指す目的で実施</a:t>
            </a:r>
            <a:endParaRPr lang="en-US" altLang="ja-JP" sz="2000" dirty="0"/>
          </a:p>
          <a:p>
            <a:endParaRPr kumimoji="1" lang="ja-JP" altLang="en-US" dirty="0"/>
          </a:p>
        </p:txBody>
      </p:sp>
      <p:pic>
        <p:nvPicPr>
          <p:cNvPr id="4" name="図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478295" y="4034783"/>
            <a:ext cx="2397563" cy="1680565"/>
          </a:xfrm>
          <a:prstGeom prst="rect">
            <a:avLst/>
          </a:prstGeom>
          <a:ln>
            <a:noFill/>
          </a:ln>
          <a:effectLst>
            <a:softEdge rad="112500"/>
          </a:effectLst>
        </p:spPr>
      </p:pic>
      <p:pic>
        <p:nvPicPr>
          <p:cNvPr id="5" name="図 4"/>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3383852" y="4034783"/>
            <a:ext cx="2394140" cy="1680565"/>
          </a:xfrm>
          <a:prstGeom prst="rect">
            <a:avLst/>
          </a:prstGeom>
          <a:ln>
            <a:noFill/>
          </a:ln>
          <a:effectLst>
            <a:softEdge rad="112500"/>
          </a:effectLst>
        </p:spPr>
      </p:pic>
      <p:pic>
        <p:nvPicPr>
          <p:cNvPr id="6" name="図 5"/>
          <p:cNvPicPr>
            <a:picLocks noChangeAspect="1"/>
          </p:cNvPicPr>
          <p:nvPr/>
        </p:nvPicPr>
        <p:blipFill>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6285986" y="4034782"/>
            <a:ext cx="2398948" cy="1682255"/>
          </a:xfrm>
          <a:prstGeom prst="rect">
            <a:avLst/>
          </a:prstGeom>
          <a:ln>
            <a:noFill/>
          </a:ln>
          <a:effectLst>
            <a:softEdge rad="112500"/>
          </a:effectLst>
        </p:spPr>
      </p:pic>
    </p:spTree>
    <p:extLst>
      <p:ext uri="{BB962C8B-B14F-4D97-AF65-F5344CB8AC3E}">
        <p14:creationId xmlns:p14="http://schemas.microsoft.com/office/powerpoint/2010/main" val="271932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千葉ロッテマリーンズの地域貢献活動</a:t>
            </a:r>
          </a:p>
        </p:txBody>
      </p:sp>
      <p:sp>
        <p:nvSpPr>
          <p:cNvPr id="3" name="コンテンツ プレースホルダー 2"/>
          <p:cNvSpPr>
            <a:spLocks noGrp="1"/>
          </p:cNvSpPr>
          <p:nvPr>
            <p:ph idx="1"/>
          </p:nvPr>
        </p:nvSpPr>
        <p:spPr/>
        <p:txBody>
          <a:bodyPr/>
          <a:lstStyle/>
          <a:p>
            <a:r>
              <a:rPr lang="ja-JP" altLang="en-US" sz="2100" dirty="0"/>
              <a:t>ちば夢チャレンジ☆パスポート・プロジェクト</a:t>
            </a:r>
            <a:endParaRPr lang="en-US" altLang="ja-JP" sz="2100" dirty="0"/>
          </a:p>
          <a:p>
            <a:r>
              <a:rPr lang="ja-JP" altLang="en-US" sz="2100" dirty="0"/>
              <a:t>県内小学校、特別支援学校、幼稚園訪問</a:t>
            </a:r>
            <a:endParaRPr lang="en-US" altLang="ja-JP" sz="2100" dirty="0"/>
          </a:p>
          <a:p>
            <a:r>
              <a:rPr lang="ja-JP" altLang="en-US" sz="2100" dirty="0"/>
              <a:t>マリーンズ算数ドリル</a:t>
            </a:r>
            <a:endParaRPr lang="en-US" altLang="ja-JP" sz="2100" dirty="0"/>
          </a:p>
          <a:p>
            <a:r>
              <a:rPr lang="ja-JP" altLang="en-US" sz="2100" dirty="0"/>
              <a:t>マリーンズ・ランドセルカバー</a:t>
            </a:r>
            <a:endParaRPr lang="en-US" altLang="ja-JP" sz="2100" dirty="0"/>
          </a:p>
          <a:p>
            <a:r>
              <a:rPr lang="ja-JP" altLang="en-US" sz="2100" dirty="0"/>
              <a:t>ベースボール・アカデミー</a:t>
            </a:r>
            <a:endParaRPr lang="en-US" altLang="ja-JP" sz="2100" dirty="0"/>
          </a:p>
          <a:p>
            <a:r>
              <a:rPr lang="ja-JP" altLang="en-US" sz="2100" dirty="0"/>
              <a:t>ダンス・アカデミー</a:t>
            </a:r>
            <a:endParaRPr lang="en-US" altLang="ja-JP" sz="2100" dirty="0"/>
          </a:p>
          <a:p>
            <a:endParaRPr kumimoji="1" lang="ja-JP" altLang="en-US" dirty="0"/>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72200" y="3329653"/>
            <a:ext cx="2041814" cy="13855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図 3"/>
          <p:cNvPicPr>
            <a:picLocks noChangeAspect="1"/>
          </p:cNvPicPr>
          <p:nvPr/>
        </p:nvPicPr>
        <p:blipFill>
          <a:blip r:embed="rId4"/>
          <a:stretch>
            <a:fillRect/>
          </a:stretch>
        </p:blipFill>
        <p:spPr>
          <a:xfrm>
            <a:off x="3275856" y="4995813"/>
            <a:ext cx="1734632" cy="17346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図 4"/>
          <p:cNvPicPr>
            <a:picLocks noChangeAspect="1"/>
          </p:cNvPicPr>
          <p:nvPr/>
        </p:nvPicPr>
        <p:blipFill>
          <a:blip r:embed="rId5"/>
          <a:stretch>
            <a:fillRect/>
          </a:stretch>
        </p:blipFill>
        <p:spPr>
          <a:xfrm>
            <a:off x="5470249" y="5017112"/>
            <a:ext cx="2092468" cy="13949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0397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ウィスプ">
  <a:themeElements>
    <a:clrScheme name="ウィスプ">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241</TotalTime>
  <Words>664</Words>
  <Application>Microsoft Office PowerPoint</Application>
  <PresentationFormat>画面に合わせる (4:3)</PresentationFormat>
  <Paragraphs>149</Paragraphs>
  <Slides>18</Slides>
  <Notes>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18</vt:i4>
      </vt:variant>
    </vt:vector>
  </HeadingPairs>
  <TitlesOfParts>
    <vt:vector size="25" baseType="lpstr">
      <vt:lpstr>メイリオ</vt:lpstr>
      <vt:lpstr>メイリオ</vt:lpstr>
      <vt:lpstr>Yu Gothic</vt:lpstr>
      <vt:lpstr>Arial</vt:lpstr>
      <vt:lpstr>Century Gothic</vt:lpstr>
      <vt:lpstr>Wingdings 3</vt:lpstr>
      <vt:lpstr>ウィスプ</vt:lpstr>
      <vt:lpstr>社会教育と地域の関係性</vt:lpstr>
      <vt:lpstr>目次</vt:lpstr>
      <vt:lpstr>研究テーマ</vt:lpstr>
      <vt:lpstr>NPO法人ガイア自然学校</vt:lpstr>
      <vt:lpstr>君津亀山少年自然の家</vt:lpstr>
      <vt:lpstr>NPO法人全国てらこやネットワーク  </vt:lpstr>
      <vt:lpstr>NPO法人全国てらこやネットワーク</vt:lpstr>
      <vt:lpstr>千葉ロッテマリーンズの地域貢献活動</vt:lpstr>
      <vt:lpstr>千葉ロッテマリーンズの地域貢献活動</vt:lpstr>
      <vt:lpstr>千葉ロッテマリーンズの地域貢献活動</vt:lpstr>
      <vt:lpstr>公立小中学校における教育の実状        〜地域の連携による教育の推進〜 </vt:lpstr>
      <vt:lpstr>地域ボランティアの活用 　　　　～コミュニティスクール～</vt:lpstr>
      <vt:lpstr>実際の教育現場でのボランティア活動事例 　　　　　　　～西葛西小学校の場合～</vt:lpstr>
      <vt:lpstr>活動を発展させるためには何が必要か</vt:lpstr>
      <vt:lpstr>①連携相手</vt:lpstr>
      <vt:lpstr>②細分化</vt:lpstr>
      <vt:lpstr>③長期的な活動</vt:lpstr>
      <vt:lpstr>ご清聴ありがとうございました！</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uraoka</dc:creator>
  <cp:lastModifiedBy>明治大学</cp:lastModifiedBy>
  <cp:revision>101</cp:revision>
  <cp:lastPrinted>2016-12-13T02:46:36Z</cp:lastPrinted>
  <dcterms:created xsi:type="dcterms:W3CDTF">2016-12-05T12:48:07Z</dcterms:created>
  <dcterms:modified xsi:type="dcterms:W3CDTF">2016-12-13T02:46:44Z</dcterms:modified>
</cp:coreProperties>
</file>