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7" r:id="rId5"/>
    <p:sldId id="263" r:id="rId6"/>
    <p:sldId id="258" r:id="rId7"/>
    <p:sldId id="279" r:id="rId8"/>
    <p:sldId id="280" r:id="rId9"/>
    <p:sldId id="282" r:id="rId10"/>
    <p:sldId id="259" r:id="rId11"/>
    <p:sldId id="260" r:id="rId12"/>
    <p:sldId id="284" r:id="rId13"/>
    <p:sldId id="262" r:id="rId14"/>
    <p:sldId id="283" r:id="rId15"/>
    <p:sldId id="267" r:id="rId16"/>
    <p:sldId id="264" r:id="rId17"/>
    <p:sldId id="266" r:id="rId18"/>
    <p:sldId id="271" r:id="rId19"/>
    <p:sldId id="268" r:id="rId20"/>
    <p:sldId id="285" r:id="rId21"/>
    <p:sldId id="269" r:id="rId22"/>
    <p:sldId id="265" r:id="rId23"/>
    <p:sldId id="274" r:id="rId24"/>
    <p:sldId id="275" r:id="rId25"/>
    <p:sldId id="276" r:id="rId26"/>
    <p:sldId id="273" r:id="rId27"/>
    <p:sldId id="272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来場者数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  <c:pt idx="3">
                  <c:v>第4回</c:v>
                </c:pt>
                <c:pt idx="4">
                  <c:v>第5回</c:v>
                </c:pt>
                <c:pt idx="5">
                  <c:v>第6回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5000</c:v>
                </c:pt>
                <c:pt idx="1">
                  <c:v>7000</c:v>
                </c:pt>
                <c:pt idx="2">
                  <c:v>10000</c:v>
                </c:pt>
                <c:pt idx="3">
                  <c:v>12000</c:v>
                </c:pt>
                <c:pt idx="4">
                  <c:v>14000</c:v>
                </c:pt>
                <c:pt idx="5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E-49C5-A951-9EED9D2494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4113584"/>
        <c:axId val="404108488"/>
      </c:barChart>
      <c:catAx>
        <c:axId val="4041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4108488"/>
        <c:crosses val="autoZero"/>
        <c:auto val="1"/>
        <c:lblAlgn val="ctr"/>
        <c:lblOffset val="100"/>
        <c:noMultiLvlLbl val="0"/>
      </c:catAx>
      <c:valAx>
        <c:axId val="40410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411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0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55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67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90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60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579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6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29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0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8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7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170E-E94D-4F4A-9480-4E382BF1FB98}" type="datetimeFigureOut">
              <a:rPr kumimoji="1" lang="ja-JP" altLang="en-US" smtClean="0"/>
              <a:t>2017/1/3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8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115/5031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2115/57447" TargetMode="External"/><Relationship Id="rId4" Type="http://schemas.openxmlformats.org/officeDocument/2006/relationships/hyperlink" Target="http://hdl.handle.net/2115/4965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アニメーションと町おこし</a:t>
            </a:r>
            <a:br>
              <a:rPr lang="en-US" altLang="ja-JP" sz="5400" dirty="0"/>
            </a:b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小関ゼミナール　町おこし班</a:t>
            </a:r>
            <a:endParaRPr kumimoji="1" lang="en-US" altLang="ja-JP" sz="3200" dirty="0"/>
          </a:p>
          <a:p>
            <a:r>
              <a:rPr lang="ja-JP" altLang="en-US" sz="3200" dirty="0"/>
              <a:t>幸得　正快　　加納　爽平　　羽岡俊樹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742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61" y="1690688"/>
            <a:ext cx="6459140" cy="51673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・「花咲くいろは」とは？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主人公の女の子が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湯涌温泉街を舞台とした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湯乃鷺温泉街で住み込みの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アルバイトをしながら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成長していくアニメーション。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647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3600" dirty="0">
                <a:solidFill>
                  <a:prstClr val="black"/>
                </a:solidFill>
              </a:rPr>
              <a:t>「湯涌温泉」と「花咲くいろは」の年表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9"/>
            <a:ext cx="10521778" cy="4478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000" dirty="0"/>
              <a:t>2009</a:t>
            </a:r>
            <a:r>
              <a:rPr lang="ja-JP" altLang="en-US" sz="2000" dirty="0"/>
              <a:t>年末　　制作会社から作品の舞台にしたいという話がきた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　　　　　　　　　</a:t>
            </a:r>
            <a:r>
              <a:rPr kumimoji="1" lang="en-US" altLang="ja-JP" sz="2000" dirty="0"/>
              <a:t>201</a:t>
            </a:r>
            <a:r>
              <a:rPr lang="en-US" altLang="ja-JP" sz="2000" dirty="0"/>
              <a:t>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月　「花咲くいろは」放送開始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2011</a:t>
            </a:r>
            <a:r>
              <a:rPr lang="ja-JP" altLang="en-US" sz="2000" dirty="0"/>
              <a:t>年</a:t>
            </a:r>
            <a:r>
              <a:rPr lang="en-US" altLang="ja-JP" sz="2000" dirty="0"/>
              <a:t>9</a:t>
            </a:r>
            <a:r>
              <a:rPr lang="ja-JP" altLang="en-US" sz="2000" dirty="0"/>
              <a:t>月　「花咲くいろは」放送終了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2011</a:t>
            </a:r>
            <a:r>
              <a:rPr lang="ja-JP" altLang="en-US" sz="2000" dirty="0"/>
              <a:t>年</a:t>
            </a:r>
            <a:r>
              <a:rPr lang="en-US" altLang="ja-JP" sz="2000" dirty="0"/>
              <a:t>10</a:t>
            </a:r>
            <a:r>
              <a:rPr lang="ja-JP" altLang="en-US" sz="2000" dirty="0"/>
              <a:t>月　「第</a:t>
            </a:r>
            <a:r>
              <a:rPr lang="en-US" altLang="ja-JP" sz="2000" dirty="0"/>
              <a:t>1</a:t>
            </a:r>
            <a:r>
              <a:rPr lang="ja-JP" altLang="en-US" sz="2000" dirty="0"/>
              <a:t>回湯涌ぼんぼり祭り」開催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2012</a:t>
            </a:r>
            <a:r>
              <a:rPr lang="ja-JP" altLang="en-US" sz="2000" dirty="0"/>
              <a:t>年</a:t>
            </a:r>
            <a:r>
              <a:rPr lang="en-US" altLang="ja-JP" sz="2000" dirty="0"/>
              <a:t>10</a:t>
            </a:r>
            <a:r>
              <a:rPr lang="ja-JP" altLang="en-US" sz="2000" dirty="0"/>
              <a:t>月　「第</a:t>
            </a:r>
            <a:r>
              <a:rPr lang="en-US" altLang="ja-JP" sz="2000" dirty="0"/>
              <a:t>2</a:t>
            </a:r>
            <a:r>
              <a:rPr lang="ja-JP" altLang="en-US" sz="2000" dirty="0"/>
              <a:t>回湯涌ぼんぼり祭り」開催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2013</a:t>
            </a:r>
            <a:r>
              <a:rPr lang="ja-JP" altLang="en-US" sz="2000" dirty="0"/>
              <a:t>年</a:t>
            </a:r>
            <a:r>
              <a:rPr lang="en-US" altLang="ja-JP" sz="2000" dirty="0"/>
              <a:t>3</a:t>
            </a:r>
            <a:r>
              <a:rPr lang="ja-JP" altLang="en-US" sz="2000" dirty="0"/>
              <a:t>月　映画公開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2013</a:t>
            </a:r>
            <a:r>
              <a:rPr lang="ja-JP" altLang="en-US" sz="2000" dirty="0"/>
              <a:t>年</a:t>
            </a:r>
            <a:r>
              <a:rPr lang="en-US" altLang="ja-JP" sz="2000" dirty="0"/>
              <a:t>10</a:t>
            </a:r>
            <a:r>
              <a:rPr lang="ja-JP" altLang="en-US" sz="2000" dirty="0"/>
              <a:t>月　「第</a:t>
            </a:r>
            <a:r>
              <a:rPr lang="en-US" altLang="ja-JP" sz="2000" dirty="0"/>
              <a:t>3</a:t>
            </a:r>
            <a:r>
              <a:rPr lang="ja-JP" altLang="en-US" sz="2000" dirty="0"/>
              <a:t>回湯涌ぼんぼり祭り」開催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2014</a:t>
            </a:r>
            <a:r>
              <a:rPr lang="ja-JP" altLang="en-US" sz="2000" dirty="0"/>
              <a:t>年</a:t>
            </a:r>
            <a:r>
              <a:rPr lang="en-US" altLang="ja-JP" sz="2000" dirty="0"/>
              <a:t>10</a:t>
            </a:r>
            <a:r>
              <a:rPr lang="ja-JP" altLang="en-US" sz="2000" dirty="0"/>
              <a:t>月　「第</a:t>
            </a:r>
            <a:r>
              <a:rPr lang="en-US" altLang="ja-JP" sz="2000" dirty="0"/>
              <a:t>4</a:t>
            </a:r>
            <a:r>
              <a:rPr lang="ja-JP" altLang="en-US" sz="2000" dirty="0"/>
              <a:t>回湯涌ぼんぼり祭り」開催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</a:t>
            </a:r>
            <a:r>
              <a:rPr lang="en-US" altLang="ja-JP" sz="2000" dirty="0"/>
              <a:t>2015</a:t>
            </a:r>
            <a:r>
              <a:rPr lang="ja-JP" altLang="en-US" sz="2000" dirty="0"/>
              <a:t>年</a:t>
            </a:r>
            <a:r>
              <a:rPr lang="en-US" altLang="ja-JP" sz="2000" dirty="0"/>
              <a:t>3</a:t>
            </a:r>
            <a:r>
              <a:rPr lang="ja-JP" altLang="en-US" sz="2000" dirty="0"/>
              <a:t>月　北陸新幹線開通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　　　　　　　　　</a:t>
            </a:r>
            <a:r>
              <a:rPr kumimoji="1" lang="en-US" altLang="ja-JP" sz="2000" dirty="0"/>
              <a:t>2015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10</a:t>
            </a:r>
            <a:r>
              <a:rPr kumimoji="1" lang="ja-JP" altLang="en-US" sz="2000" dirty="0"/>
              <a:t>月　「第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回湯涌ぼんぼり祭り」開催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　　　　　　　　　</a:t>
            </a:r>
            <a:r>
              <a:rPr kumimoji="1" lang="en-US" altLang="ja-JP" sz="2000" dirty="0"/>
              <a:t>2016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10</a:t>
            </a:r>
            <a:r>
              <a:rPr kumimoji="1" lang="ja-JP" altLang="en-US" sz="2000" dirty="0"/>
              <a:t>月　「第</a:t>
            </a:r>
            <a:r>
              <a:rPr kumimoji="1" lang="en-US" altLang="ja-JP" sz="2000" dirty="0"/>
              <a:t>6</a:t>
            </a:r>
            <a:r>
              <a:rPr kumimoji="1" lang="ja-JP" altLang="en-US" sz="2000" dirty="0"/>
              <a:t>回湯涌ぼんぼり祭り」開催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492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1350579"/>
            <a:ext cx="5507421" cy="55074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「湯涌</a:t>
            </a:r>
            <a:r>
              <a:rPr lang="ja-JP" altLang="en-US" dirty="0"/>
              <a:t>ぼんぼり祭り」とは？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作中に登場する</a:t>
            </a:r>
            <a:r>
              <a:rPr lang="ja-JP" altLang="en-US" dirty="0"/>
              <a:t>架空の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お祭りで湯涌温泉観光協会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の方々が実際に再現したもの。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83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1350579"/>
            <a:ext cx="5507421" cy="55074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「湯涌</a:t>
            </a:r>
            <a:r>
              <a:rPr lang="ja-JP" altLang="en-US" dirty="0"/>
              <a:t>ぼんぼり祭り」とは？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作中に登場する</a:t>
            </a:r>
            <a:r>
              <a:rPr lang="ja-JP" altLang="en-US" dirty="0"/>
              <a:t>架空の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お祭りで湯涌温泉観光協会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の方々が実際に再現したもの。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1350579"/>
            <a:ext cx="5507421" cy="55074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「湯涌</a:t>
            </a:r>
            <a:r>
              <a:rPr lang="ja-JP" altLang="en-US" dirty="0"/>
              <a:t>ぼんぼり祭り」とは？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作中に登場する</a:t>
            </a:r>
            <a:r>
              <a:rPr lang="ja-JP" altLang="en-US" dirty="0"/>
              <a:t>架空の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お祭りで湯涌温泉観光協会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の方々が実際に再現したもの。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98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　　　　　　　　　「ぼんぼり祭りの来場者数」</a:t>
            </a:r>
          </a:p>
        </p:txBody>
      </p:sp>
      <p:graphicFrame>
        <p:nvGraphicFramePr>
          <p:cNvPr id="20" name="グラフ 19"/>
          <p:cNvGraphicFramePr/>
          <p:nvPr>
            <p:extLst>
              <p:ext uri="{D42A27DB-BD31-4B8C-83A1-F6EECF244321}">
                <p14:modId xmlns:p14="http://schemas.microsoft.com/office/powerpoint/2010/main" val="1343836270"/>
              </p:ext>
            </p:extLst>
          </p:nvPr>
        </p:nvGraphicFramePr>
        <p:xfrm>
          <a:off x="1792705" y="1580764"/>
          <a:ext cx="8638674" cy="52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12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○目次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３．「湯涌温泉」の成功要因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115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4168346" y="1853514"/>
            <a:ext cx="3204519" cy="17876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557319" y="3962400"/>
            <a:ext cx="4374292" cy="2644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18984" y="3970638"/>
            <a:ext cx="4794421" cy="27020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　　「湯涌温泉」の成功要因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3200" dirty="0"/>
              <a:t>　　　　　　　　　　　　　　ファンの方々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</a:t>
            </a:r>
            <a:r>
              <a:rPr lang="ja-JP" altLang="en-US" sz="2000" dirty="0"/>
              <a:t>・マナーの良さ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3200" dirty="0"/>
              <a:t>　湯涌温泉観光協会　　　　　　　　　制作会社</a:t>
            </a:r>
            <a:r>
              <a:rPr lang="en-US" altLang="ja-JP" sz="3200" dirty="0"/>
              <a:t>(P.A.WORKS)</a:t>
            </a:r>
          </a:p>
          <a:p>
            <a:pPr marL="0" indent="0">
              <a:buNone/>
            </a:pPr>
            <a:r>
              <a:rPr lang="ja-JP" altLang="en-US" sz="2000" dirty="0"/>
              <a:t>　・作品に依存しすぎない「ぼんぼり祭り」　　　　　　　　　　・「花咲くいろは」の人気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・湯涌温泉自体の整った設備　　　　　　　　　　　　　　　　　・作品内のリアルな街並み　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2681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作品</a:t>
            </a:r>
            <a:r>
              <a:rPr kumimoji="1" lang="ja-JP" altLang="en-US" dirty="0"/>
              <a:t>に依存しすぎない「湯涌ぼんぼり祭り」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29403" r="-108" b="29650"/>
          <a:stretch/>
        </p:blipFill>
        <p:spPr>
          <a:xfrm>
            <a:off x="2547445" y="1687547"/>
            <a:ext cx="7097110" cy="51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現実と作品内の街並みの比較①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48"/>
            <a:ext cx="5310352" cy="53103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2" y="1547647"/>
            <a:ext cx="6881648" cy="38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11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現実と作品内の街並みの比較①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48"/>
            <a:ext cx="5310352" cy="53103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2" y="1547647"/>
            <a:ext cx="6881648" cy="38709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2" y="2987073"/>
            <a:ext cx="6881648" cy="38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5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現実と作品内の街並みの比較②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621"/>
            <a:ext cx="4003784" cy="53383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85" y="2248860"/>
            <a:ext cx="8188216" cy="46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2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○目次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４．「湯涌温泉」のこれからと私たちの見解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93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これからの「湯涌温泉」は？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・「ぼんぼり祭り」の</a:t>
            </a:r>
            <a:r>
              <a:rPr lang="ja-JP" altLang="en-US" dirty="0"/>
              <a:t>来場者数</a:t>
            </a:r>
            <a:r>
              <a:rPr kumimoji="1" lang="ja-JP" altLang="en-US" dirty="0"/>
              <a:t>を、祭りや湯涌町の規模に適する人数へ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・アニメーションから独立して、「花咲くいろは」のファンではない人々も集まるお祭りに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55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「花咲くいろは」</a:t>
            </a:r>
            <a:r>
              <a:rPr kumimoji="1" lang="ja-JP" altLang="en-US" dirty="0"/>
              <a:t>に依存し続けた場合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時が経つにつれてファンの熱が冷めたり、「花咲くいろは」自体を知る人が少なくなる。</a:t>
            </a:r>
            <a:r>
              <a:rPr lang="en-US" altLang="ja-JP" dirty="0"/>
              <a:t>(</a:t>
            </a:r>
            <a:r>
              <a:rPr lang="ja-JP" altLang="en-US" dirty="0"/>
              <a:t>新シリーズや映画などが再度制作されない限り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「湯涌ぼんぼり祭り」の来場者数は減り、イベントとして成り立たなくなる。　　　　　　　　　　</a:t>
            </a:r>
            <a:endParaRPr lang="en-US" altLang="ja-JP" dirty="0"/>
          </a:p>
        </p:txBody>
      </p:sp>
      <p:sp>
        <p:nvSpPr>
          <p:cNvPr id="7" name="下矢印 6"/>
          <p:cNvSpPr/>
          <p:nvPr/>
        </p:nvSpPr>
        <p:spPr>
          <a:xfrm>
            <a:off x="5933440" y="3027680"/>
            <a:ext cx="4064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61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「花咲くいろは」から独立した場合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時が経つにつれて「花咲くいろは」のファンの来場者数は減るかもしれないが、「花咲くいろは」から独立することによって、「湯涌ぼんぼり祭り」自体のファンを獲得。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これから何十年後の未来において、「花咲くいろは」を観たことがない人でも、「湯涌ぼんぼり祭り」に参加するという半永久的な経済効果が見込める。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5933440" y="3027680"/>
            <a:ext cx="4064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78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参考・引用文献紹介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サブカルサプリ第</a:t>
            </a:r>
            <a:r>
              <a:rPr lang="en-US" altLang="ja-JP" sz="2000" dirty="0"/>
              <a:t>18</a:t>
            </a:r>
            <a:r>
              <a:rPr lang="ja-JP" altLang="en-US" sz="2000" dirty="0"/>
              <a:t>回 </a:t>
            </a:r>
            <a:r>
              <a:rPr lang="en-US" altLang="ja-JP" sz="2000" dirty="0"/>
              <a:t>: </a:t>
            </a:r>
            <a:r>
              <a:rPr lang="ja-JP" altLang="en-US" sz="2000" dirty="0"/>
              <a:t>「アニメでまちづくり」から「アニメとまちづくり」へ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山村高淑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http://hdl.handle.net/2115/50318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本当にアニメ・マンガで地域振興は可能なのか？ </a:t>
            </a:r>
            <a:r>
              <a:rPr lang="en-US" altLang="ja-JP" sz="2000" dirty="0"/>
              <a:t>: </a:t>
            </a:r>
            <a:r>
              <a:rPr lang="ja-JP" altLang="en-US" sz="2000" dirty="0"/>
              <a:t>コンテンツ製作者・ファンとともに地域文化を育てるプロセスを考える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山村高淑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4"/>
              </a:rPr>
              <a:t>http://hdl.handle.net/2115/49657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「アニメ聖地巡礼」と「コンテンツ・ツーリズム」 </a:t>
            </a:r>
            <a:r>
              <a:rPr lang="en-US" altLang="ja-JP" sz="2000" dirty="0"/>
              <a:t>: </a:t>
            </a:r>
            <a:r>
              <a:rPr lang="ja-JP" altLang="en-US" sz="2000" dirty="0"/>
              <a:t>作品への愛と旅することの本質について考える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山村高淑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>
                <a:hlinkClick r:id="rId5"/>
              </a:rPr>
              <a:t>http://hdl.handle.net/2115/57447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703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ご清聴ありがとうございました。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3" y="1485128"/>
            <a:ext cx="9551773" cy="53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１．アニメーションと町おこしについて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1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アニメーションと町おこしについて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80~90</a:t>
            </a:r>
            <a:r>
              <a:rPr lang="ja-JP" altLang="en-US" dirty="0"/>
              <a:t>年：企業が仕掛けるブーム、商業化</a:t>
            </a:r>
            <a:r>
              <a:rPr lang="en-US" altLang="ja-JP" dirty="0"/>
              <a:t>(ex.</a:t>
            </a:r>
            <a:r>
              <a:rPr lang="ja-JP" altLang="en-US" dirty="0"/>
              <a:t>北の国から・東京ラブストーリー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2000</a:t>
            </a:r>
            <a:r>
              <a:rPr kumimoji="1" lang="ja-JP" altLang="en-US" dirty="0"/>
              <a:t>年以降：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①インターネット環境の向上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②聖地巡礼者の爆発的な増加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③ファンと地域の相互的な関わりの誕生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④町おこしへの発展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(ex.</a:t>
            </a:r>
            <a:r>
              <a:rPr lang="ja-JP" altLang="en-US" dirty="0"/>
              <a:t>あの日見た花の名前を僕たちはまだ知らない・花咲くいろは</a:t>
            </a:r>
            <a:r>
              <a:rPr lang="en-US" altLang="ja-JP"/>
              <a:t>)</a:t>
            </a:r>
          </a:p>
          <a:p>
            <a:pPr marL="0" indent="0">
              <a:buNone/>
            </a:pP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14370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○目次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　　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２．「湯涌温泉」と「花咲くいろは」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00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・「湯涌温泉」とは？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石川県金沢市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湯涌町にある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温泉街。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金沢の奥座敷と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呼ばれている。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1" y="1151677"/>
            <a:ext cx="7598979" cy="56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・「湯涌温泉」とは？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石川県金沢市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湯涌町にある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温泉街。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金沢の奥座敷と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呼ばれている。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1" y="1151677"/>
            <a:ext cx="7598979" cy="56992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9"/>
            <a:ext cx="91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・「湯涌温泉」とは？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石川県金沢市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湯涌町にある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温泉街。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金沢の奥座敷と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呼ばれている。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1" y="1151677"/>
            <a:ext cx="7598979" cy="56992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9"/>
            <a:ext cx="9148126" cy="685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" y="-1417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・「湯涌温泉」とは？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石川県金沢市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湯涌町にある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温泉街。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金沢の奥座敷と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呼ばれている。</a:t>
            </a:r>
            <a:endParaRPr kumimoji="1" lang="en-US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1" y="1151677"/>
            <a:ext cx="7598979" cy="56992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9"/>
            <a:ext cx="9148126" cy="685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" y="-14178"/>
            <a:ext cx="6858000" cy="685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9" y="-21266"/>
            <a:ext cx="10297633" cy="68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630</Words>
  <Application>Microsoft Office PowerPoint</Application>
  <PresentationFormat>ワイド画面</PresentationFormat>
  <Paragraphs>149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Office テーマ</vt:lpstr>
      <vt:lpstr>アニメーションと町おこし </vt:lpstr>
      <vt:lpstr>　　　○目次</vt:lpstr>
      <vt:lpstr>　　　○目次</vt:lpstr>
      <vt:lpstr>アニメーションと町おこしについて</vt:lpstr>
      <vt:lpstr>　　　○目次</vt:lpstr>
      <vt:lpstr>・「湯涌温泉」とは？</vt:lpstr>
      <vt:lpstr>・「湯涌温泉」とは？</vt:lpstr>
      <vt:lpstr>・「湯涌温泉」とは？</vt:lpstr>
      <vt:lpstr>・「湯涌温泉」とは？</vt:lpstr>
      <vt:lpstr>・「花咲くいろは」とは？</vt:lpstr>
      <vt:lpstr>「湯涌温泉」と「花咲くいろは」の年表</vt:lpstr>
      <vt:lpstr>「湯涌ぼんぼり祭り」とは？</vt:lpstr>
      <vt:lpstr>「湯涌ぼんぼり祭り」とは？</vt:lpstr>
      <vt:lpstr>「湯涌ぼんぼり祭り」とは？</vt:lpstr>
      <vt:lpstr>　　　　　　　　　「ぼんぼり祭りの来場者数」</vt:lpstr>
      <vt:lpstr>　　　○目次</vt:lpstr>
      <vt:lpstr>　　　　　「湯涌温泉」の成功要因</vt:lpstr>
      <vt:lpstr>作品に依存しすぎない「湯涌ぼんぼり祭り」</vt:lpstr>
      <vt:lpstr>　　　現実と作品内の街並みの比較①</vt:lpstr>
      <vt:lpstr>　　　現実と作品内の街並みの比較①</vt:lpstr>
      <vt:lpstr>　　　現実と作品内の街並みの比較②</vt:lpstr>
      <vt:lpstr>　　　○目次</vt:lpstr>
      <vt:lpstr>これからの「湯涌温泉」は？</vt:lpstr>
      <vt:lpstr>「花咲くいろは」に依存し続けた場合</vt:lpstr>
      <vt:lpstr>「花咲くいろは」から独立した場合</vt:lpstr>
      <vt:lpstr>参考・引用文献紹介</vt:lpstr>
      <vt:lpstr>ご清聴ありがとうございました。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アニメーションによる町おこし </dc:title>
  <dc:creator>Masayoshi</dc:creator>
  <cp:lastModifiedBy>小関隆志</cp:lastModifiedBy>
  <cp:revision>51</cp:revision>
  <dcterms:created xsi:type="dcterms:W3CDTF">2016-11-09T23:56:47Z</dcterms:created>
  <dcterms:modified xsi:type="dcterms:W3CDTF">2017-01-03T13:18:58Z</dcterms:modified>
</cp:coreProperties>
</file>