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9926638" cy="6797675"/>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CC66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3"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37D4B08-649A-483E-BF94-E0F1D7F0D0E0}"/>
              </a:ext>
            </a:extLst>
          </p:cNvPr>
          <p:cNvSpPr>
            <a:spLocks noGrp="1" noChangeArrowheads="1"/>
          </p:cNvSpPr>
          <p:nvPr>
            <p:ph type="ctrTitle"/>
          </p:nvPr>
        </p:nvSpPr>
        <p:spPr>
          <a:xfrm>
            <a:off x="2639484" y="2784475"/>
            <a:ext cx="7584016" cy="965200"/>
          </a:xfrm>
          <a:effectLst>
            <a:outerShdw dist="35921" dir="2700000" algn="ctr" rotWithShape="0">
              <a:srgbClr val="DDDDDD">
                <a:alpha val="50000"/>
              </a:srgbClr>
            </a:outerShdw>
          </a:effectLst>
        </p:spPr>
        <p:txBody>
          <a:bodyPr/>
          <a:lstStyle>
            <a:lvl1pPr algn="ctr">
              <a:defRPr sz="4000" b="1">
                <a:solidFill>
                  <a:srgbClr val="996600"/>
                </a:solidFill>
              </a:defRPr>
            </a:lvl1pPr>
          </a:lstStyle>
          <a:p>
            <a:pPr lvl="0"/>
            <a:r>
              <a:rPr lang="ja-JP" altLang="en-US" noProof="0"/>
              <a:t>マスター タイトルの書式設定</a:t>
            </a:r>
            <a:endParaRPr lang="zh-CN" altLang="ja-JP" noProof="0"/>
          </a:p>
        </p:txBody>
      </p:sp>
      <p:sp>
        <p:nvSpPr>
          <p:cNvPr id="2051" name="Rectangle 3">
            <a:extLst>
              <a:ext uri="{FF2B5EF4-FFF2-40B4-BE49-F238E27FC236}">
                <a16:creationId xmlns:a16="http://schemas.microsoft.com/office/drawing/2014/main" id="{5307DFEB-31B3-4AA6-AADE-51300B2350D4}"/>
              </a:ext>
            </a:extLst>
          </p:cNvPr>
          <p:cNvSpPr>
            <a:spLocks noGrp="1" noChangeArrowheads="1"/>
          </p:cNvSpPr>
          <p:nvPr>
            <p:ph type="subTitle" idx="1"/>
          </p:nvPr>
        </p:nvSpPr>
        <p:spPr>
          <a:xfrm>
            <a:off x="2639484" y="3794126"/>
            <a:ext cx="7584016" cy="695325"/>
          </a:xfrm>
          <a:effectLst>
            <a:outerShdw dist="35921" dir="2700000" algn="ctr" rotWithShape="0">
              <a:srgbClr val="DDDDDD"/>
            </a:outerShdw>
          </a:effectLst>
        </p:spPr>
        <p:txBody>
          <a:bodyPr/>
          <a:lstStyle>
            <a:lvl1pPr marL="0" indent="0" algn="ctr">
              <a:buFontTx/>
              <a:buNone/>
              <a:defRPr sz="2000"/>
            </a:lvl1pPr>
          </a:lstStyle>
          <a:p>
            <a:pPr lvl="0"/>
            <a:r>
              <a:rPr lang="ja-JP" altLang="en-US" noProof="0"/>
              <a:t>マスター サブタイトルの書式設定</a:t>
            </a:r>
            <a:endParaRPr lang="zh-CN" altLang="ja-JP" noProof="0"/>
          </a:p>
        </p:txBody>
      </p:sp>
      <p:sp>
        <p:nvSpPr>
          <p:cNvPr id="2052" name="Rectangle 4">
            <a:extLst>
              <a:ext uri="{FF2B5EF4-FFF2-40B4-BE49-F238E27FC236}">
                <a16:creationId xmlns:a16="http://schemas.microsoft.com/office/drawing/2014/main" id="{5C4C6ADE-1A11-40F0-BFDD-F4188EDFC244}"/>
              </a:ext>
            </a:extLst>
          </p:cNvPr>
          <p:cNvSpPr>
            <a:spLocks noGrp="1" noChangeArrowheads="1"/>
          </p:cNvSpPr>
          <p:nvPr>
            <p:ph type="dt" sz="half" idx="2"/>
          </p:nvPr>
        </p:nvSpPr>
        <p:spPr/>
        <p:txBody>
          <a:bodyPr/>
          <a:lstStyle>
            <a:lvl1pPr>
              <a:defRPr/>
            </a:lvl1pPr>
          </a:lstStyle>
          <a:p>
            <a:fld id="{BBC26A41-F6F4-457C-9F84-217DF7D4E80F}" type="datetimeFigureOut">
              <a:rPr kumimoji="1" lang="ja-JP" altLang="en-US" smtClean="0"/>
              <a:t>2020/5/14</a:t>
            </a:fld>
            <a:endParaRPr kumimoji="1" lang="ja-JP" altLang="en-US"/>
          </a:p>
        </p:txBody>
      </p:sp>
      <p:sp>
        <p:nvSpPr>
          <p:cNvPr id="2053" name="Rectangle 5">
            <a:extLst>
              <a:ext uri="{FF2B5EF4-FFF2-40B4-BE49-F238E27FC236}">
                <a16:creationId xmlns:a16="http://schemas.microsoft.com/office/drawing/2014/main" id="{0CC3F196-0340-43D2-A073-99971B38B7D2}"/>
              </a:ext>
            </a:extLst>
          </p:cNvPr>
          <p:cNvSpPr>
            <a:spLocks noGrp="1" noChangeArrowheads="1"/>
          </p:cNvSpPr>
          <p:nvPr>
            <p:ph type="ftr" sz="quarter" idx="3"/>
          </p:nvPr>
        </p:nvSpPr>
        <p:spPr/>
        <p:txBody>
          <a:bodyPr/>
          <a:lstStyle>
            <a:lvl1pPr>
              <a:defRPr/>
            </a:lvl1pPr>
          </a:lstStyle>
          <a:p>
            <a:endParaRPr kumimoji="1" lang="ja-JP" altLang="en-US"/>
          </a:p>
        </p:txBody>
      </p:sp>
      <p:sp>
        <p:nvSpPr>
          <p:cNvPr id="2054" name="Rectangle 6">
            <a:extLst>
              <a:ext uri="{FF2B5EF4-FFF2-40B4-BE49-F238E27FC236}">
                <a16:creationId xmlns:a16="http://schemas.microsoft.com/office/drawing/2014/main" id="{6BEDA035-42F6-4E5E-8055-079BFC9A30D8}"/>
              </a:ext>
            </a:extLst>
          </p:cNvPr>
          <p:cNvSpPr>
            <a:spLocks noGrp="1" noChangeArrowheads="1"/>
          </p:cNvSpPr>
          <p:nvPr>
            <p:ph type="sldNum" sz="quarter" idx="4"/>
          </p:nvPr>
        </p:nvSpPr>
        <p:spPr/>
        <p:txBody>
          <a:bodyPr/>
          <a:lstStyle>
            <a:lvl1pPr>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2995127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B9D603-8D05-4443-917D-E15DF0E3D0D0}"/>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B0E2A5-E3C8-4666-AE0C-AB0D00CD9B94}"/>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F2FE5DB-BEF5-4487-B01D-C5EB7C473451}"/>
              </a:ext>
            </a:extLst>
          </p:cNvPr>
          <p:cNvSpPr>
            <a:spLocks noGrp="1"/>
          </p:cNvSpPr>
          <p:nvPr>
            <p:ph type="dt" sz="half" idx="10"/>
          </p:nvPr>
        </p:nvSpPr>
        <p:spPr/>
        <p:txBody>
          <a:bodyPr/>
          <a:lstStyle>
            <a:lvl1pPr>
              <a:defRPr/>
            </a:lvl1pPr>
          </a:lstStyle>
          <a:p>
            <a:fld id="{BBC26A41-F6F4-457C-9F84-217DF7D4E80F}" type="datetimeFigureOut">
              <a:rPr kumimoji="1" lang="ja-JP" altLang="en-US" smtClean="0"/>
              <a:t>2020/5/14</a:t>
            </a:fld>
            <a:endParaRPr kumimoji="1" lang="ja-JP" altLang="en-US"/>
          </a:p>
        </p:txBody>
      </p:sp>
      <p:sp>
        <p:nvSpPr>
          <p:cNvPr id="5" name="フッター プレースホルダー 4">
            <a:extLst>
              <a:ext uri="{FF2B5EF4-FFF2-40B4-BE49-F238E27FC236}">
                <a16:creationId xmlns:a16="http://schemas.microsoft.com/office/drawing/2014/main" id="{CE7B5F64-D9D7-4178-B7B2-CD53B1A2587B}"/>
              </a:ext>
            </a:extLst>
          </p:cNvPr>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D6CC64F-9528-4346-A292-B150776CE73C}"/>
              </a:ext>
            </a:extLst>
          </p:cNvPr>
          <p:cNvSpPr>
            <a:spLocks noGrp="1"/>
          </p:cNvSpPr>
          <p:nvPr>
            <p:ph type="sldNum" sz="quarter" idx="12"/>
          </p:nvPr>
        </p:nvSpPr>
        <p:spPr/>
        <p:txBody>
          <a:bodyPr/>
          <a:lstStyle>
            <a:lvl1pPr>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16182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6246830-C7AC-4534-9A57-7DC8061F335B}"/>
              </a:ext>
            </a:extLst>
          </p:cNvPr>
          <p:cNvSpPr>
            <a:spLocks noGrp="1"/>
          </p:cNvSpPr>
          <p:nvPr>
            <p:ph type="title" orient="vert"/>
          </p:nvPr>
        </p:nvSpPr>
        <p:spPr>
          <a:xfrm>
            <a:off x="8839200" y="406401"/>
            <a:ext cx="2743200" cy="5719763"/>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8FE00D-31D3-4943-BA76-4E25423A9471}"/>
              </a:ext>
            </a:extLst>
          </p:cNvPr>
          <p:cNvSpPr>
            <a:spLocks noGrp="1"/>
          </p:cNvSpPr>
          <p:nvPr>
            <p:ph type="body" orient="vert" idx="1"/>
          </p:nvPr>
        </p:nvSpPr>
        <p:spPr>
          <a:xfrm>
            <a:off x="609600" y="406401"/>
            <a:ext cx="8026400" cy="57197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5555F08-26F4-414B-8F82-0406C40C8458}"/>
              </a:ext>
            </a:extLst>
          </p:cNvPr>
          <p:cNvSpPr>
            <a:spLocks noGrp="1"/>
          </p:cNvSpPr>
          <p:nvPr>
            <p:ph type="dt" sz="half" idx="10"/>
          </p:nvPr>
        </p:nvSpPr>
        <p:spPr/>
        <p:txBody>
          <a:bodyPr/>
          <a:lstStyle>
            <a:lvl1pPr>
              <a:defRPr/>
            </a:lvl1pPr>
          </a:lstStyle>
          <a:p>
            <a:fld id="{BBC26A41-F6F4-457C-9F84-217DF7D4E80F}" type="datetimeFigureOut">
              <a:rPr kumimoji="1" lang="ja-JP" altLang="en-US" smtClean="0"/>
              <a:t>2020/5/14</a:t>
            </a:fld>
            <a:endParaRPr kumimoji="1" lang="ja-JP" altLang="en-US"/>
          </a:p>
        </p:txBody>
      </p:sp>
      <p:sp>
        <p:nvSpPr>
          <p:cNvPr id="5" name="フッター プレースホルダー 4">
            <a:extLst>
              <a:ext uri="{FF2B5EF4-FFF2-40B4-BE49-F238E27FC236}">
                <a16:creationId xmlns:a16="http://schemas.microsoft.com/office/drawing/2014/main" id="{117F116F-C520-4D3C-B057-BC15A0773321}"/>
              </a:ext>
            </a:extLst>
          </p:cNvPr>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DD313EE-9F78-4983-B89F-2C2526B06CA3}"/>
              </a:ext>
            </a:extLst>
          </p:cNvPr>
          <p:cNvSpPr>
            <a:spLocks noGrp="1"/>
          </p:cNvSpPr>
          <p:nvPr>
            <p:ph type="sldNum" sz="quarter" idx="12"/>
          </p:nvPr>
        </p:nvSpPr>
        <p:spPr/>
        <p:txBody>
          <a:bodyPr/>
          <a:lstStyle>
            <a:lvl1pPr>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323719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BBDD2-55AF-407B-A8E0-A26CD1159FD7}"/>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5F0FD87-3BEE-428D-BAF6-63D8A05DA8A2}"/>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375C5E7-2EA5-4FFD-99FB-F8BA8CFEB9A6}"/>
              </a:ext>
            </a:extLst>
          </p:cNvPr>
          <p:cNvSpPr>
            <a:spLocks noGrp="1"/>
          </p:cNvSpPr>
          <p:nvPr>
            <p:ph type="dt" sz="half" idx="10"/>
          </p:nvPr>
        </p:nvSpPr>
        <p:spPr/>
        <p:txBody>
          <a:bodyPr/>
          <a:lstStyle>
            <a:lvl1pPr>
              <a:defRPr/>
            </a:lvl1pPr>
          </a:lstStyle>
          <a:p>
            <a:fld id="{BBC26A41-F6F4-457C-9F84-217DF7D4E80F}" type="datetimeFigureOut">
              <a:rPr kumimoji="1" lang="ja-JP" altLang="en-US" smtClean="0"/>
              <a:t>2020/5/14</a:t>
            </a:fld>
            <a:endParaRPr kumimoji="1" lang="ja-JP" altLang="en-US"/>
          </a:p>
        </p:txBody>
      </p:sp>
      <p:sp>
        <p:nvSpPr>
          <p:cNvPr id="5" name="フッター プレースホルダー 4">
            <a:extLst>
              <a:ext uri="{FF2B5EF4-FFF2-40B4-BE49-F238E27FC236}">
                <a16:creationId xmlns:a16="http://schemas.microsoft.com/office/drawing/2014/main" id="{538D723C-C456-4D68-827E-AE1A0DD0AC37}"/>
              </a:ext>
            </a:extLst>
          </p:cNvPr>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DF7302E-F4D9-4C83-9DDD-D0187ACA1E91}"/>
              </a:ext>
            </a:extLst>
          </p:cNvPr>
          <p:cNvSpPr>
            <a:spLocks noGrp="1"/>
          </p:cNvSpPr>
          <p:nvPr>
            <p:ph type="sldNum" sz="quarter" idx="12"/>
          </p:nvPr>
        </p:nvSpPr>
        <p:spPr/>
        <p:txBody>
          <a:bodyPr/>
          <a:lstStyle>
            <a:lvl1pPr>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19563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37CC8A-2706-403F-A1FD-B38CE66DDD81}"/>
              </a:ext>
            </a:extLst>
          </p:cNvPr>
          <p:cNvSpPr>
            <a:spLocks noGrp="1"/>
          </p:cNvSpPr>
          <p:nvPr>
            <p:ph type="title"/>
          </p:nvPr>
        </p:nvSpPr>
        <p:spPr>
          <a:xfrm>
            <a:off x="831851" y="1709739"/>
            <a:ext cx="105156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067DD372-9B46-48ED-90EC-D18635495B1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B57CFD22-ED9C-4E7C-9939-F5408DF65321}"/>
              </a:ext>
            </a:extLst>
          </p:cNvPr>
          <p:cNvSpPr>
            <a:spLocks noGrp="1"/>
          </p:cNvSpPr>
          <p:nvPr>
            <p:ph type="dt" sz="half" idx="10"/>
          </p:nvPr>
        </p:nvSpPr>
        <p:spPr/>
        <p:txBody>
          <a:bodyPr/>
          <a:lstStyle>
            <a:lvl1pPr>
              <a:defRPr/>
            </a:lvl1pPr>
          </a:lstStyle>
          <a:p>
            <a:fld id="{BBC26A41-F6F4-457C-9F84-217DF7D4E80F}" type="datetimeFigureOut">
              <a:rPr kumimoji="1" lang="ja-JP" altLang="en-US" smtClean="0"/>
              <a:t>2020/5/14</a:t>
            </a:fld>
            <a:endParaRPr kumimoji="1" lang="ja-JP" altLang="en-US"/>
          </a:p>
        </p:txBody>
      </p:sp>
      <p:sp>
        <p:nvSpPr>
          <p:cNvPr id="5" name="フッター プレースホルダー 4">
            <a:extLst>
              <a:ext uri="{FF2B5EF4-FFF2-40B4-BE49-F238E27FC236}">
                <a16:creationId xmlns:a16="http://schemas.microsoft.com/office/drawing/2014/main" id="{84AB878F-1374-475A-8702-BDB085C86388}"/>
              </a:ext>
            </a:extLst>
          </p:cNvPr>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573B90C-C90F-441D-99A5-AF8AADC016BD}"/>
              </a:ext>
            </a:extLst>
          </p:cNvPr>
          <p:cNvSpPr>
            <a:spLocks noGrp="1"/>
          </p:cNvSpPr>
          <p:nvPr>
            <p:ph type="sldNum" sz="quarter" idx="12"/>
          </p:nvPr>
        </p:nvSpPr>
        <p:spPr/>
        <p:txBody>
          <a:bodyPr/>
          <a:lstStyle>
            <a:lvl1pPr>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221054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44A112-5663-426D-B195-9CF096645817}"/>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DF85204-D759-40C1-B563-CB37429FE707}"/>
              </a:ext>
            </a:extLst>
          </p:cNvPr>
          <p:cNvSpPr>
            <a:spLocks noGrp="1"/>
          </p:cNvSpPr>
          <p:nvPr>
            <p:ph sz="half" idx="1"/>
          </p:nvPr>
        </p:nvSpPr>
        <p:spPr>
          <a:xfrm>
            <a:off x="609600" y="1341439"/>
            <a:ext cx="5384800" cy="4784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CCF62B9B-B9BD-4CE2-9C23-A204121A2353}"/>
              </a:ext>
            </a:extLst>
          </p:cNvPr>
          <p:cNvSpPr>
            <a:spLocks noGrp="1"/>
          </p:cNvSpPr>
          <p:nvPr>
            <p:ph sz="half" idx="2"/>
          </p:nvPr>
        </p:nvSpPr>
        <p:spPr>
          <a:xfrm>
            <a:off x="6197600" y="1341439"/>
            <a:ext cx="5384800" cy="4784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BC243B3A-88AD-47F9-B677-75E147CEE332}"/>
              </a:ext>
            </a:extLst>
          </p:cNvPr>
          <p:cNvSpPr>
            <a:spLocks noGrp="1"/>
          </p:cNvSpPr>
          <p:nvPr>
            <p:ph type="dt" sz="half" idx="10"/>
          </p:nvPr>
        </p:nvSpPr>
        <p:spPr/>
        <p:txBody>
          <a:bodyPr/>
          <a:lstStyle>
            <a:lvl1pPr>
              <a:defRPr/>
            </a:lvl1pPr>
          </a:lstStyle>
          <a:p>
            <a:fld id="{BBC26A41-F6F4-457C-9F84-217DF7D4E80F}" type="datetimeFigureOut">
              <a:rPr kumimoji="1" lang="ja-JP" altLang="en-US" smtClean="0"/>
              <a:t>2020/5/14</a:t>
            </a:fld>
            <a:endParaRPr kumimoji="1" lang="ja-JP" altLang="en-US"/>
          </a:p>
        </p:txBody>
      </p:sp>
      <p:sp>
        <p:nvSpPr>
          <p:cNvPr id="6" name="フッター プレースホルダー 5">
            <a:extLst>
              <a:ext uri="{FF2B5EF4-FFF2-40B4-BE49-F238E27FC236}">
                <a16:creationId xmlns:a16="http://schemas.microsoft.com/office/drawing/2014/main" id="{FA9B2E57-4C6C-4BFE-8EED-9A511E32569F}"/>
              </a:ext>
            </a:extLst>
          </p:cNvPr>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a:extLst>
              <a:ext uri="{FF2B5EF4-FFF2-40B4-BE49-F238E27FC236}">
                <a16:creationId xmlns:a16="http://schemas.microsoft.com/office/drawing/2014/main" id="{26F2614B-709A-43E9-8CF9-DD237C822420}"/>
              </a:ext>
            </a:extLst>
          </p:cNvPr>
          <p:cNvSpPr>
            <a:spLocks noGrp="1"/>
          </p:cNvSpPr>
          <p:nvPr>
            <p:ph type="sldNum" sz="quarter" idx="12"/>
          </p:nvPr>
        </p:nvSpPr>
        <p:spPr/>
        <p:txBody>
          <a:bodyPr/>
          <a:lstStyle>
            <a:lvl1pPr>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397494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4C1A0-8A85-4F1D-B9F6-857C766D5070}"/>
              </a:ext>
            </a:extLst>
          </p:cNvPr>
          <p:cNvSpPr>
            <a:spLocks noGrp="1"/>
          </p:cNvSpPr>
          <p:nvPr>
            <p:ph type="title"/>
          </p:nvPr>
        </p:nvSpPr>
        <p:spPr>
          <a:xfrm>
            <a:off x="840317" y="365126"/>
            <a:ext cx="105156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6323421D-107F-4C22-B1EB-60C88D0E372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C2F2121A-3BD3-4A1B-87BD-455AEA24AE05}"/>
              </a:ext>
            </a:extLst>
          </p:cNvPr>
          <p:cNvSpPr>
            <a:spLocks noGrp="1"/>
          </p:cNvSpPr>
          <p:nvPr>
            <p:ph sz="half" idx="2"/>
          </p:nvPr>
        </p:nvSpPr>
        <p:spPr>
          <a:xfrm>
            <a:off x="840318" y="2505075"/>
            <a:ext cx="51583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D9B5AE7C-6636-4616-B719-1473934FFFC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47E4289-4490-409F-9DD9-6315347B9729}"/>
              </a:ext>
            </a:extLst>
          </p:cNvPr>
          <p:cNvSpPr>
            <a:spLocks noGrp="1"/>
          </p:cNvSpPr>
          <p:nvPr>
            <p:ph sz="quarter" idx="4"/>
          </p:nvPr>
        </p:nvSpPr>
        <p:spPr>
          <a:xfrm>
            <a:off x="6172200" y="2505075"/>
            <a:ext cx="518371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FD9750CC-3F63-405C-9FE9-F2AC45AFC00F}"/>
              </a:ext>
            </a:extLst>
          </p:cNvPr>
          <p:cNvSpPr>
            <a:spLocks noGrp="1"/>
          </p:cNvSpPr>
          <p:nvPr>
            <p:ph type="dt" sz="half" idx="10"/>
          </p:nvPr>
        </p:nvSpPr>
        <p:spPr/>
        <p:txBody>
          <a:bodyPr/>
          <a:lstStyle>
            <a:lvl1pPr>
              <a:defRPr/>
            </a:lvl1pPr>
          </a:lstStyle>
          <a:p>
            <a:fld id="{BBC26A41-F6F4-457C-9F84-217DF7D4E80F}" type="datetimeFigureOut">
              <a:rPr kumimoji="1" lang="ja-JP" altLang="en-US" smtClean="0"/>
              <a:t>2020/5/14</a:t>
            </a:fld>
            <a:endParaRPr kumimoji="1" lang="ja-JP" altLang="en-US"/>
          </a:p>
        </p:txBody>
      </p:sp>
      <p:sp>
        <p:nvSpPr>
          <p:cNvPr id="8" name="フッター プレースホルダー 7">
            <a:extLst>
              <a:ext uri="{FF2B5EF4-FFF2-40B4-BE49-F238E27FC236}">
                <a16:creationId xmlns:a16="http://schemas.microsoft.com/office/drawing/2014/main" id="{84884F35-B8AE-4D12-8060-0B2EA950CF4C}"/>
              </a:ext>
            </a:extLst>
          </p:cNvPr>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8">
            <a:extLst>
              <a:ext uri="{FF2B5EF4-FFF2-40B4-BE49-F238E27FC236}">
                <a16:creationId xmlns:a16="http://schemas.microsoft.com/office/drawing/2014/main" id="{3E96A477-F6A2-4B1A-92FE-E15CA919B049}"/>
              </a:ext>
            </a:extLst>
          </p:cNvPr>
          <p:cNvSpPr>
            <a:spLocks noGrp="1"/>
          </p:cNvSpPr>
          <p:nvPr>
            <p:ph type="sldNum" sz="quarter" idx="12"/>
          </p:nvPr>
        </p:nvSpPr>
        <p:spPr/>
        <p:txBody>
          <a:bodyPr/>
          <a:lstStyle>
            <a:lvl1pPr>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27760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9F0C1B-998B-422C-8CE0-4C66EF53679B}"/>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0851514C-3613-4D10-9970-A46C5217F70F}"/>
              </a:ext>
            </a:extLst>
          </p:cNvPr>
          <p:cNvSpPr>
            <a:spLocks noGrp="1"/>
          </p:cNvSpPr>
          <p:nvPr>
            <p:ph type="dt" sz="half" idx="10"/>
          </p:nvPr>
        </p:nvSpPr>
        <p:spPr/>
        <p:txBody>
          <a:bodyPr/>
          <a:lstStyle>
            <a:lvl1pPr>
              <a:defRPr/>
            </a:lvl1pPr>
          </a:lstStyle>
          <a:p>
            <a:fld id="{BBC26A41-F6F4-457C-9F84-217DF7D4E80F}" type="datetimeFigureOut">
              <a:rPr kumimoji="1" lang="ja-JP" altLang="en-US" smtClean="0"/>
              <a:t>2020/5/14</a:t>
            </a:fld>
            <a:endParaRPr kumimoji="1" lang="ja-JP" altLang="en-US"/>
          </a:p>
        </p:txBody>
      </p:sp>
      <p:sp>
        <p:nvSpPr>
          <p:cNvPr id="4" name="フッター プレースホルダー 3">
            <a:extLst>
              <a:ext uri="{FF2B5EF4-FFF2-40B4-BE49-F238E27FC236}">
                <a16:creationId xmlns:a16="http://schemas.microsoft.com/office/drawing/2014/main" id="{C6980548-E256-4A6A-B206-5E7CA00BC285}"/>
              </a:ext>
            </a:extLst>
          </p:cNvPr>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4">
            <a:extLst>
              <a:ext uri="{FF2B5EF4-FFF2-40B4-BE49-F238E27FC236}">
                <a16:creationId xmlns:a16="http://schemas.microsoft.com/office/drawing/2014/main" id="{1C56BE6A-4A62-4DE1-80C8-715FF10E1BE4}"/>
              </a:ext>
            </a:extLst>
          </p:cNvPr>
          <p:cNvSpPr>
            <a:spLocks noGrp="1"/>
          </p:cNvSpPr>
          <p:nvPr>
            <p:ph type="sldNum" sz="quarter" idx="12"/>
          </p:nvPr>
        </p:nvSpPr>
        <p:spPr/>
        <p:txBody>
          <a:bodyPr/>
          <a:lstStyle>
            <a:lvl1pPr>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70573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672C8EB-4E9F-4CB5-A2A4-A1DDFF7509EA}"/>
              </a:ext>
            </a:extLst>
          </p:cNvPr>
          <p:cNvSpPr>
            <a:spLocks noGrp="1"/>
          </p:cNvSpPr>
          <p:nvPr>
            <p:ph type="dt" sz="half" idx="10"/>
          </p:nvPr>
        </p:nvSpPr>
        <p:spPr/>
        <p:txBody>
          <a:bodyPr/>
          <a:lstStyle>
            <a:lvl1pPr>
              <a:defRPr/>
            </a:lvl1pPr>
          </a:lstStyle>
          <a:p>
            <a:fld id="{BBC26A41-F6F4-457C-9F84-217DF7D4E80F}" type="datetimeFigureOut">
              <a:rPr kumimoji="1" lang="ja-JP" altLang="en-US" smtClean="0"/>
              <a:t>2020/5/14</a:t>
            </a:fld>
            <a:endParaRPr kumimoji="1" lang="ja-JP" altLang="en-US"/>
          </a:p>
        </p:txBody>
      </p:sp>
      <p:sp>
        <p:nvSpPr>
          <p:cNvPr id="3" name="フッター プレースホルダー 2">
            <a:extLst>
              <a:ext uri="{FF2B5EF4-FFF2-40B4-BE49-F238E27FC236}">
                <a16:creationId xmlns:a16="http://schemas.microsoft.com/office/drawing/2014/main" id="{E859A289-0622-45FE-A50E-FAE2A355719D}"/>
              </a:ext>
            </a:extLst>
          </p:cNvPr>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3">
            <a:extLst>
              <a:ext uri="{FF2B5EF4-FFF2-40B4-BE49-F238E27FC236}">
                <a16:creationId xmlns:a16="http://schemas.microsoft.com/office/drawing/2014/main" id="{4198D563-BFAB-49C2-A462-577FFB17433F}"/>
              </a:ext>
            </a:extLst>
          </p:cNvPr>
          <p:cNvSpPr>
            <a:spLocks noGrp="1"/>
          </p:cNvSpPr>
          <p:nvPr>
            <p:ph type="sldNum" sz="quarter" idx="12"/>
          </p:nvPr>
        </p:nvSpPr>
        <p:spPr/>
        <p:txBody>
          <a:bodyPr/>
          <a:lstStyle>
            <a:lvl1pPr>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37979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ECF3FB-320C-47D9-A29D-3C02C7868D16}"/>
              </a:ext>
            </a:extLst>
          </p:cNvPr>
          <p:cNvSpPr>
            <a:spLocks noGrp="1"/>
          </p:cNvSpPr>
          <p:nvPr>
            <p:ph type="title"/>
          </p:nvPr>
        </p:nvSpPr>
        <p:spPr>
          <a:xfrm>
            <a:off x="840318" y="457200"/>
            <a:ext cx="3932767"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DC5F3AD-605F-452A-9779-6E8A7DA6EAE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8605967-0FB3-4FC4-9A1B-88A9AC4DB0C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BCC7922C-1194-4B06-9D4C-5EC47D141431}"/>
              </a:ext>
            </a:extLst>
          </p:cNvPr>
          <p:cNvSpPr>
            <a:spLocks noGrp="1"/>
          </p:cNvSpPr>
          <p:nvPr>
            <p:ph type="dt" sz="half" idx="10"/>
          </p:nvPr>
        </p:nvSpPr>
        <p:spPr/>
        <p:txBody>
          <a:bodyPr/>
          <a:lstStyle>
            <a:lvl1pPr>
              <a:defRPr/>
            </a:lvl1pPr>
          </a:lstStyle>
          <a:p>
            <a:fld id="{BBC26A41-F6F4-457C-9F84-217DF7D4E80F}" type="datetimeFigureOut">
              <a:rPr kumimoji="1" lang="ja-JP" altLang="en-US" smtClean="0"/>
              <a:t>2020/5/14</a:t>
            </a:fld>
            <a:endParaRPr kumimoji="1" lang="ja-JP" altLang="en-US"/>
          </a:p>
        </p:txBody>
      </p:sp>
      <p:sp>
        <p:nvSpPr>
          <p:cNvPr id="6" name="フッター プレースホルダー 5">
            <a:extLst>
              <a:ext uri="{FF2B5EF4-FFF2-40B4-BE49-F238E27FC236}">
                <a16:creationId xmlns:a16="http://schemas.microsoft.com/office/drawing/2014/main" id="{95009C65-E021-43E0-B553-3370AA433A9C}"/>
              </a:ext>
            </a:extLst>
          </p:cNvPr>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a:extLst>
              <a:ext uri="{FF2B5EF4-FFF2-40B4-BE49-F238E27FC236}">
                <a16:creationId xmlns:a16="http://schemas.microsoft.com/office/drawing/2014/main" id="{B83B98C6-63B3-42DB-B90C-B1C9A11493A5}"/>
              </a:ext>
            </a:extLst>
          </p:cNvPr>
          <p:cNvSpPr>
            <a:spLocks noGrp="1"/>
          </p:cNvSpPr>
          <p:nvPr>
            <p:ph type="sldNum" sz="quarter" idx="12"/>
          </p:nvPr>
        </p:nvSpPr>
        <p:spPr/>
        <p:txBody>
          <a:bodyPr/>
          <a:lstStyle>
            <a:lvl1pPr>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20636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393C61-7380-4DF2-B6B7-74A6F51FE2EF}"/>
              </a:ext>
            </a:extLst>
          </p:cNvPr>
          <p:cNvSpPr>
            <a:spLocks noGrp="1"/>
          </p:cNvSpPr>
          <p:nvPr>
            <p:ph type="title"/>
          </p:nvPr>
        </p:nvSpPr>
        <p:spPr>
          <a:xfrm>
            <a:off x="840318" y="457200"/>
            <a:ext cx="3932767"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68FD42FB-22EE-423A-A3C6-F51728DACCD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537F616F-5165-41D7-B649-1E95038BEFF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653045AE-B61D-47A3-BC57-1D2ED232230C}"/>
              </a:ext>
            </a:extLst>
          </p:cNvPr>
          <p:cNvSpPr>
            <a:spLocks noGrp="1"/>
          </p:cNvSpPr>
          <p:nvPr>
            <p:ph type="dt" sz="half" idx="10"/>
          </p:nvPr>
        </p:nvSpPr>
        <p:spPr/>
        <p:txBody>
          <a:bodyPr/>
          <a:lstStyle>
            <a:lvl1pPr>
              <a:defRPr/>
            </a:lvl1pPr>
          </a:lstStyle>
          <a:p>
            <a:fld id="{BBC26A41-F6F4-457C-9F84-217DF7D4E80F}" type="datetimeFigureOut">
              <a:rPr kumimoji="1" lang="ja-JP" altLang="en-US" smtClean="0"/>
              <a:t>2020/5/14</a:t>
            </a:fld>
            <a:endParaRPr kumimoji="1" lang="ja-JP" altLang="en-US"/>
          </a:p>
        </p:txBody>
      </p:sp>
      <p:sp>
        <p:nvSpPr>
          <p:cNvPr id="6" name="フッター プレースホルダー 5">
            <a:extLst>
              <a:ext uri="{FF2B5EF4-FFF2-40B4-BE49-F238E27FC236}">
                <a16:creationId xmlns:a16="http://schemas.microsoft.com/office/drawing/2014/main" id="{8FD10F53-8E11-4844-A7F3-019CF0B2B9B8}"/>
              </a:ext>
            </a:extLst>
          </p:cNvPr>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a:extLst>
              <a:ext uri="{FF2B5EF4-FFF2-40B4-BE49-F238E27FC236}">
                <a16:creationId xmlns:a16="http://schemas.microsoft.com/office/drawing/2014/main" id="{D50AB1DB-D46A-41A1-AB8A-654BD19572FC}"/>
              </a:ext>
            </a:extLst>
          </p:cNvPr>
          <p:cNvSpPr>
            <a:spLocks noGrp="1"/>
          </p:cNvSpPr>
          <p:nvPr>
            <p:ph type="sldNum" sz="quarter" idx="12"/>
          </p:nvPr>
        </p:nvSpPr>
        <p:spPr/>
        <p:txBody>
          <a:bodyPr/>
          <a:lstStyle>
            <a:lvl1pPr>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16333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C2EEB37-481C-42AE-8584-4E4817357A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18" y="-17463"/>
            <a:ext cx="12177183" cy="416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E750F1D-8EF7-49D0-80BB-B35954E3F5AC}"/>
              </a:ext>
            </a:extLst>
          </p:cNvPr>
          <p:cNvSpPr>
            <a:spLocks noGrp="1" noChangeArrowheads="1"/>
          </p:cNvSpPr>
          <p:nvPr>
            <p:ph type="title"/>
          </p:nvPr>
        </p:nvSpPr>
        <p:spPr bwMode="auto">
          <a:xfrm>
            <a:off x="609600" y="406401"/>
            <a:ext cx="109728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ja-JP"/>
              <a:t>マスタ　 タイトルの書式設定</a:t>
            </a:r>
          </a:p>
        </p:txBody>
      </p:sp>
      <p:sp>
        <p:nvSpPr>
          <p:cNvPr id="1028" name="Rectangle 4">
            <a:extLst>
              <a:ext uri="{FF2B5EF4-FFF2-40B4-BE49-F238E27FC236}">
                <a16:creationId xmlns:a16="http://schemas.microsoft.com/office/drawing/2014/main" id="{6EF8C30C-C521-4D5D-9CA1-177D70DF4F11}"/>
              </a:ext>
            </a:extLst>
          </p:cNvPr>
          <p:cNvSpPr>
            <a:spLocks noGrp="1" noChangeArrowheads="1"/>
          </p:cNvSpPr>
          <p:nvPr>
            <p:ph type="body" idx="1"/>
          </p:nvPr>
        </p:nvSpPr>
        <p:spPr bwMode="auto">
          <a:xfrm>
            <a:off x="609600" y="1341439"/>
            <a:ext cx="109728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ja-JP"/>
              <a:t>マスタ　テキストの書式設定</a:t>
            </a:r>
          </a:p>
          <a:p>
            <a:pPr lvl="1"/>
            <a:r>
              <a:rPr lang="zh-CN" altLang="ja-JP"/>
              <a:t>第</a:t>
            </a:r>
            <a:r>
              <a:rPr lang="ja-JP" altLang="zh-CN"/>
              <a:t>2</a:t>
            </a:r>
            <a:r>
              <a:rPr lang="zh-CN" altLang="ja-JP"/>
              <a:t>レベル</a:t>
            </a:r>
          </a:p>
          <a:p>
            <a:pPr lvl="2"/>
            <a:r>
              <a:rPr lang="zh-CN" altLang="ja-JP"/>
              <a:t>第</a:t>
            </a:r>
            <a:r>
              <a:rPr lang="ja-JP" altLang="zh-CN"/>
              <a:t>3</a:t>
            </a:r>
            <a:r>
              <a:rPr lang="zh-CN" altLang="ja-JP"/>
              <a:t>レベル</a:t>
            </a:r>
          </a:p>
          <a:p>
            <a:pPr lvl="3"/>
            <a:r>
              <a:rPr lang="zh-CN" altLang="ja-JP"/>
              <a:t>第</a:t>
            </a:r>
            <a:r>
              <a:rPr lang="ja-JP" altLang="zh-CN"/>
              <a:t>4</a:t>
            </a:r>
            <a:r>
              <a:rPr lang="zh-CN" altLang="ja-JP"/>
              <a:t>レベル</a:t>
            </a:r>
          </a:p>
          <a:p>
            <a:pPr lvl="4"/>
            <a:r>
              <a:rPr lang="zh-CN" altLang="ja-JP"/>
              <a:t>第</a:t>
            </a:r>
            <a:r>
              <a:rPr lang="ja-JP" altLang="zh-CN"/>
              <a:t>5</a:t>
            </a:r>
            <a:r>
              <a:rPr lang="zh-CN" altLang="ja-JP"/>
              <a:t>レベル</a:t>
            </a:r>
          </a:p>
        </p:txBody>
      </p:sp>
      <p:sp>
        <p:nvSpPr>
          <p:cNvPr id="1029" name="Rectangle 5">
            <a:extLst>
              <a:ext uri="{FF2B5EF4-FFF2-40B4-BE49-F238E27FC236}">
                <a16:creationId xmlns:a16="http://schemas.microsoft.com/office/drawing/2014/main" id="{2F877AB4-57BD-4CD2-BFBD-A2375820568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ea"/>
              </a:defRPr>
            </a:lvl1pPr>
          </a:lstStyle>
          <a:p>
            <a:fld id="{BBC26A41-F6F4-457C-9F84-217DF7D4E80F}" type="datetimeFigureOut">
              <a:rPr kumimoji="1" lang="ja-JP" altLang="en-US" smtClean="0"/>
              <a:t>2020/5/14</a:t>
            </a:fld>
            <a:endParaRPr kumimoji="1" lang="ja-JP" altLang="en-US"/>
          </a:p>
        </p:txBody>
      </p:sp>
      <p:sp>
        <p:nvSpPr>
          <p:cNvPr id="1030" name="Rectangle 6">
            <a:extLst>
              <a:ext uri="{FF2B5EF4-FFF2-40B4-BE49-F238E27FC236}">
                <a16:creationId xmlns:a16="http://schemas.microsoft.com/office/drawing/2014/main" id="{914F3591-C7DC-4052-936F-5C0D25BB867E}"/>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ea"/>
              </a:defRPr>
            </a:lvl1pPr>
          </a:lstStyle>
          <a:p>
            <a:endParaRPr kumimoji="1" lang="ja-JP" altLang="en-US"/>
          </a:p>
        </p:txBody>
      </p:sp>
      <p:sp>
        <p:nvSpPr>
          <p:cNvPr id="1031" name="Rectangle 7">
            <a:extLst>
              <a:ext uri="{FF2B5EF4-FFF2-40B4-BE49-F238E27FC236}">
                <a16:creationId xmlns:a16="http://schemas.microsoft.com/office/drawing/2014/main" id="{2C464163-FC4B-483D-9DBA-E3F2408CD8D7}"/>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ea"/>
              </a:defRPr>
            </a:lvl1pPr>
          </a:lstStyle>
          <a:p>
            <a:fld id="{985E8AC7-BE2A-46C7-B409-376974E4D8B9}" type="slidenum">
              <a:rPr kumimoji="1" lang="ja-JP" altLang="en-US" smtClean="0"/>
              <a:t>‹#›</a:t>
            </a:fld>
            <a:endParaRPr kumimoji="1" lang="ja-JP" altLang="en-US"/>
          </a:p>
        </p:txBody>
      </p:sp>
    </p:spTree>
    <p:extLst>
      <p:ext uri="{BB962C8B-B14F-4D97-AF65-F5344CB8AC3E}">
        <p14:creationId xmlns:p14="http://schemas.microsoft.com/office/powerpoint/2010/main" val="189906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kumimoji="1" sz="3600" kern="12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Arial" panose="020B0604020202020204" pitchFamily="34" charset="0"/>
          <a:ea typeface="ＭＳ Ｐゴシック" panose="020B0600070205080204" pitchFamily="50" charset="-128"/>
        </a:defRPr>
      </a:lvl2pPr>
      <a:lvl3pPr algn="l" rtl="0" eaLnBrk="1" fontAlgn="base" hangingPunct="1">
        <a:spcBef>
          <a:spcPct val="0"/>
        </a:spcBef>
        <a:spcAft>
          <a:spcPct val="0"/>
        </a:spcAft>
        <a:defRPr kumimoji="1" sz="3600">
          <a:solidFill>
            <a:schemeClr val="tx2"/>
          </a:solidFill>
          <a:latin typeface="Arial" panose="020B0604020202020204" pitchFamily="34" charset="0"/>
          <a:ea typeface="ＭＳ Ｐゴシック" panose="020B0600070205080204" pitchFamily="50" charset="-128"/>
        </a:defRPr>
      </a:lvl3pPr>
      <a:lvl4pPr algn="l" rtl="0" eaLnBrk="1" fontAlgn="base" hangingPunct="1">
        <a:spcBef>
          <a:spcPct val="0"/>
        </a:spcBef>
        <a:spcAft>
          <a:spcPct val="0"/>
        </a:spcAft>
        <a:defRPr kumimoji="1" sz="3600">
          <a:solidFill>
            <a:schemeClr val="tx2"/>
          </a:solidFill>
          <a:latin typeface="Arial" panose="020B0604020202020204" pitchFamily="34" charset="0"/>
          <a:ea typeface="ＭＳ Ｐゴシック" panose="020B0600070205080204" pitchFamily="50" charset="-128"/>
        </a:defRPr>
      </a:lvl4pPr>
      <a:lvl5pPr algn="l" rtl="0" eaLnBrk="1" fontAlgn="base" hangingPunct="1">
        <a:spcBef>
          <a:spcPct val="0"/>
        </a:spcBef>
        <a:spcAft>
          <a:spcPct val="0"/>
        </a:spcAft>
        <a:defRPr kumimoji="1" sz="3600">
          <a:solidFill>
            <a:schemeClr val="tx2"/>
          </a:solidFill>
          <a:latin typeface="Arial" panose="020B0604020202020204" pitchFamily="34" charset="0"/>
          <a:ea typeface="ＭＳ Ｐゴシック" panose="020B0600070205080204" pitchFamily="50" charset="-128"/>
        </a:defRPr>
      </a:lvl5pPr>
      <a:lvl6pPr marL="457200" algn="l" rtl="0" eaLnBrk="1" fontAlgn="base" hangingPunct="1">
        <a:spcBef>
          <a:spcPct val="0"/>
        </a:spcBef>
        <a:spcAft>
          <a:spcPct val="0"/>
        </a:spcAft>
        <a:defRPr kumimoji="1" sz="3600">
          <a:solidFill>
            <a:schemeClr val="tx2"/>
          </a:solidFill>
          <a:latin typeface="Arial" panose="020B0604020202020204" pitchFamily="34" charset="0"/>
          <a:ea typeface="ＭＳ Ｐゴシック" panose="020B0600070205080204" pitchFamily="50" charset="-128"/>
        </a:defRPr>
      </a:lvl6pPr>
      <a:lvl7pPr marL="914400" algn="l" rtl="0" eaLnBrk="1" fontAlgn="base" hangingPunct="1">
        <a:spcBef>
          <a:spcPct val="0"/>
        </a:spcBef>
        <a:spcAft>
          <a:spcPct val="0"/>
        </a:spcAft>
        <a:defRPr kumimoji="1" sz="3600">
          <a:solidFill>
            <a:schemeClr val="tx2"/>
          </a:solidFill>
          <a:latin typeface="Arial" panose="020B0604020202020204" pitchFamily="34" charset="0"/>
          <a:ea typeface="ＭＳ Ｐゴシック" panose="020B0600070205080204" pitchFamily="50" charset="-128"/>
        </a:defRPr>
      </a:lvl7pPr>
      <a:lvl8pPr marL="1371600" algn="l" rtl="0" eaLnBrk="1" fontAlgn="base" hangingPunct="1">
        <a:spcBef>
          <a:spcPct val="0"/>
        </a:spcBef>
        <a:spcAft>
          <a:spcPct val="0"/>
        </a:spcAft>
        <a:defRPr kumimoji="1" sz="3600">
          <a:solidFill>
            <a:schemeClr val="tx2"/>
          </a:solidFill>
          <a:latin typeface="Arial" panose="020B0604020202020204" pitchFamily="34" charset="0"/>
          <a:ea typeface="ＭＳ Ｐゴシック" panose="020B0600070205080204" pitchFamily="50" charset="-128"/>
        </a:defRPr>
      </a:lvl8pPr>
      <a:lvl9pPr marL="1828800" algn="l" rtl="0" eaLnBrk="1" fontAlgn="base" hangingPunct="1">
        <a:spcBef>
          <a:spcPct val="0"/>
        </a:spcBef>
        <a:spcAft>
          <a:spcPct val="0"/>
        </a:spcAft>
        <a:defRPr kumimoji="1" sz="36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1" fontAlgn="base" hangingPunct="1">
        <a:spcBef>
          <a:spcPct val="20000"/>
        </a:spcBef>
        <a:spcAft>
          <a:spcPct val="0"/>
        </a:spcAft>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koseki@meiji.ac.j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tabunka.or.jp/"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wco-kyoukai.org/syurou.html" TargetMode="External"/><Relationship Id="rId5" Type="http://schemas.openxmlformats.org/officeDocument/2006/relationships/image" Target="../media/image6.jpeg"/><Relationship Id="rId4" Type="http://schemas.openxmlformats.org/officeDocument/2006/relationships/hyperlink" Target="https://j-aquabio.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www.bigissue.jp/"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www.yappesu.jp/" TargetMode="External"/><Relationship Id="rId5" Type="http://schemas.openxmlformats.org/officeDocument/2006/relationships/image" Target="../media/image9.png"/><Relationship Id="rId4" Type="http://schemas.openxmlformats.org/officeDocument/2006/relationships/hyperlink" Target="https://www.daiichikanshin.com/special/regional_contribu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kosekizemi.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D8F6C0-5FCE-4966-AA70-6ED9BD2A36F9}"/>
              </a:ext>
            </a:extLst>
          </p:cNvPr>
          <p:cNvSpPr>
            <a:spLocks noGrp="1"/>
          </p:cNvSpPr>
          <p:nvPr>
            <p:ph type="ctrTitle"/>
          </p:nvPr>
        </p:nvSpPr>
        <p:spPr/>
        <p:txBody>
          <a:bodyPr/>
          <a:lstStyle/>
          <a:p>
            <a:r>
              <a:rPr kumimoji="1" lang="ja-JP" altLang="en-US" dirty="0"/>
              <a:t>小関ゼミ　個別ガイダンス資料</a:t>
            </a:r>
          </a:p>
        </p:txBody>
      </p:sp>
      <p:sp>
        <p:nvSpPr>
          <p:cNvPr id="3" name="字幕 2">
            <a:extLst>
              <a:ext uri="{FF2B5EF4-FFF2-40B4-BE49-F238E27FC236}">
                <a16:creationId xmlns:a16="http://schemas.microsoft.com/office/drawing/2014/main" id="{F486F605-A45C-4B45-8254-205D2E5B15ED}"/>
              </a:ext>
            </a:extLst>
          </p:cNvPr>
          <p:cNvSpPr>
            <a:spLocks noGrp="1"/>
          </p:cNvSpPr>
          <p:nvPr>
            <p:ph type="subTitle" idx="1"/>
          </p:nvPr>
        </p:nvSpPr>
        <p:spPr/>
        <p:txBody>
          <a:bodyPr/>
          <a:lstStyle/>
          <a:p>
            <a:r>
              <a:rPr kumimoji="1" lang="en-US" altLang="ja-JP" dirty="0"/>
              <a:t>2020</a:t>
            </a:r>
            <a:r>
              <a:rPr kumimoji="1" lang="ja-JP" altLang="en-US" dirty="0"/>
              <a:t>年</a:t>
            </a:r>
            <a:r>
              <a:rPr kumimoji="1" lang="en-US" altLang="ja-JP" dirty="0"/>
              <a:t>5</a:t>
            </a:r>
            <a:r>
              <a:rPr kumimoji="1" lang="ja-JP" altLang="en-US" dirty="0"/>
              <a:t>月　小関　隆志</a:t>
            </a:r>
          </a:p>
        </p:txBody>
      </p:sp>
    </p:spTree>
    <p:extLst>
      <p:ext uri="{BB962C8B-B14F-4D97-AF65-F5344CB8AC3E}">
        <p14:creationId xmlns:p14="http://schemas.microsoft.com/office/powerpoint/2010/main" val="611964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261363-76E1-4A66-973D-F4EB24581279}"/>
              </a:ext>
            </a:extLst>
          </p:cNvPr>
          <p:cNvSpPr>
            <a:spLocks noGrp="1"/>
          </p:cNvSpPr>
          <p:nvPr>
            <p:ph type="title"/>
          </p:nvPr>
        </p:nvSpPr>
        <p:spPr/>
        <p:txBody>
          <a:bodyPr/>
          <a:lstStyle/>
          <a:p>
            <a:r>
              <a:rPr kumimoji="1" lang="ja-JP" altLang="en-US" dirty="0"/>
              <a:t>募集と入室試験について</a:t>
            </a:r>
          </a:p>
        </p:txBody>
      </p:sp>
      <p:sp>
        <p:nvSpPr>
          <p:cNvPr id="3" name="コンテンツ プレースホルダー 2">
            <a:extLst>
              <a:ext uri="{FF2B5EF4-FFF2-40B4-BE49-F238E27FC236}">
                <a16:creationId xmlns:a16="http://schemas.microsoft.com/office/drawing/2014/main" id="{683FC3B1-2D0D-42B0-BB55-1B9CF2E2C2B9}"/>
              </a:ext>
            </a:extLst>
          </p:cNvPr>
          <p:cNvSpPr>
            <a:spLocks noGrp="1"/>
          </p:cNvSpPr>
          <p:nvPr>
            <p:ph idx="1"/>
          </p:nvPr>
        </p:nvSpPr>
        <p:spPr/>
        <p:txBody>
          <a:bodyPr/>
          <a:lstStyle/>
          <a:p>
            <a:r>
              <a:rPr kumimoji="1" lang="ja-JP" altLang="en-US" dirty="0"/>
              <a:t>募集人数　</a:t>
            </a:r>
            <a:r>
              <a:rPr kumimoji="1" lang="en-US" altLang="ja-JP" b="1" dirty="0">
                <a:solidFill>
                  <a:schemeClr val="accent5">
                    <a:lumMod val="25000"/>
                  </a:schemeClr>
                </a:solidFill>
                <a:effectLst>
                  <a:outerShdw blurRad="38100" dist="38100" dir="2700000" algn="tl">
                    <a:srgbClr val="000000">
                      <a:alpha val="43137"/>
                    </a:srgbClr>
                  </a:outerShdw>
                </a:effectLst>
              </a:rPr>
              <a:t>10</a:t>
            </a:r>
            <a:r>
              <a:rPr kumimoji="1" lang="ja-JP" altLang="en-US" b="1" dirty="0">
                <a:solidFill>
                  <a:schemeClr val="accent5">
                    <a:lumMod val="25000"/>
                  </a:schemeClr>
                </a:solidFill>
                <a:effectLst>
                  <a:outerShdw blurRad="38100" dist="38100" dir="2700000" algn="tl">
                    <a:srgbClr val="000000">
                      <a:alpha val="43137"/>
                    </a:srgbClr>
                  </a:outerShdw>
                </a:effectLst>
              </a:rPr>
              <a:t>名程度</a:t>
            </a:r>
            <a:endParaRPr kumimoji="1" lang="en-US" altLang="ja-JP" b="1" dirty="0">
              <a:solidFill>
                <a:schemeClr val="accent5">
                  <a:lumMod val="25000"/>
                </a:schemeClr>
              </a:solidFill>
              <a:effectLst>
                <a:outerShdw blurRad="38100" dist="38100" dir="2700000" algn="tl">
                  <a:srgbClr val="000000">
                    <a:alpha val="43137"/>
                  </a:srgbClr>
                </a:outerShdw>
              </a:effectLst>
            </a:endParaRPr>
          </a:p>
          <a:p>
            <a:endParaRPr lang="en-US" altLang="ja-JP" dirty="0"/>
          </a:p>
          <a:p>
            <a:r>
              <a:rPr lang="ja-JP" altLang="en-US" b="1" dirty="0">
                <a:solidFill>
                  <a:srgbClr val="C00000"/>
                </a:solidFill>
                <a:effectLst>
                  <a:outerShdw blurRad="38100" dist="38100" dir="2700000" algn="tl">
                    <a:srgbClr val="000000">
                      <a:alpha val="43137"/>
                    </a:srgbClr>
                  </a:outerShdw>
                </a:effectLst>
              </a:rPr>
              <a:t>入室申込書（エントリーシート）</a:t>
            </a:r>
            <a:r>
              <a:rPr lang="ja-JP" altLang="en-US" dirty="0"/>
              <a:t>をダウンロードし、記入のうえ、</a:t>
            </a:r>
            <a:r>
              <a:rPr lang="en-US" altLang="ja-JP" b="1" dirty="0">
                <a:solidFill>
                  <a:srgbClr val="7030A0"/>
                </a:solidFill>
              </a:rPr>
              <a:t>Oh-o! Meiji</a:t>
            </a:r>
            <a:r>
              <a:rPr lang="ja-JP" altLang="en-US" b="1" dirty="0">
                <a:solidFill>
                  <a:srgbClr val="7030A0"/>
                </a:solidFill>
              </a:rPr>
              <a:t>から提出</a:t>
            </a:r>
            <a:r>
              <a:rPr lang="ja-JP" altLang="en-US" dirty="0"/>
              <a:t>してください。</a:t>
            </a:r>
            <a:endParaRPr lang="en-US" altLang="ja-JP" dirty="0"/>
          </a:p>
          <a:p>
            <a:r>
              <a:rPr lang="ja-JP" altLang="en-US" dirty="0"/>
              <a:t>コロナ対策のため、面接は行いません。入室申込書による書類選考のみで合否を決めます。</a:t>
            </a:r>
            <a:endParaRPr lang="en-US" altLang="ja-JP" dirty="0"/>
          </a:p>
          <a:p>
            <a:r>
              <a:rPr lang="ja-JP" altLang="en-US" dirty="0"/>
              <a:t>合格発表後、合格者には連絡をします。事態が落ち着いた後に、</a:t>
            </a:r>
            <a:r>
              <a:rPr lang="en-US" altLang="ja-JP" dirty="0"/>
              <a:t>3</a:t>
            </a:r>
            <a:r>
              <a:rPr lang="ja-JP" altLang="en-US" dirty="0"/>
              <a:t>年生主催の歓迎会を開く予定です。</a:t>
            </a:r>
            <a:endParaRPr kumimoji="1" lang="en-US" altLang="ja-JP" dirty="0"/>
          </a:p>
          <a:p>
            <a:r>
              <a:rPr kumimoji="1" lang="ja-JP" altLang="en-US" dirty="0"/>
              <a:t>お問い合わせは、小関宛</a:t>
            </a:r>
            <a:r>
              <a:rPr kumimoji="1" lang="en-US" altLang="ja-JP" dirty="0"/>
              <a:t>(</a:t>
            </a:r>
            <a:r>
              <a:rPr kumimoji="1" lang="en-US" altLang="ja-JP" dirty="0">
                <a:hlinkClick r:id="rId2"/>
              </a:rPr>
              <a:t>koseki@meiji.ac.jp</a:t>
            </a:r>
            <a:r>
              <a:rPr kumimoji="1" lang="en-US" altLang="ja-JP" dirty="0"/>
              <a:t>)</a:t>
            </a:r>
            <a:r>
              <a:rPr lang="ja-JP" altLang="en-US" dirty="0"/>
              <a:t>にお願いします。</a:t>
            </a:r>
            <a:endParaRPr kumimoji="1" lang="ja-JP" altLang="en-US" dirty="0"/>
          </a:p>
        </p:txBody>
      </p:sp>
      <p:sp>
        <p:nvSpPr>
          <p:cNvPr id="4" name="吹き出し: 円形 3">
            <a:extLst>
              <a:ext uri="{FF2B5EF4-FFF2-40B4-BE49-F238E27FC236}">
                <a16:creationId xmlns:a16="http://schemas.microsoft.com/office/drawing/2014/main" id="{6CCA7A38-749C-44B1-B324-6E216753E2F1}"/>
              </a:ext>
            </a:extLst>
          </p:cNvPr>
          <p:cNvSpPr/>
          <p:nvPr/>
        </p:nvSpPr>
        <p:spPr bwMode="auto">
          <a:xfrm>
            <a:off x="6248400" y="406401"/>
            <a:ext cx="5334000" cy="1460500"/>
          </a:xfrm>
          <a:prstGeom prst="wedgeEllipseCallout">
            <a:avLst>
              <a:gd name="adj1" fmla="val -84690"/>
              <a:gd name="adj2" fmla="val 52587"/>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みなさんの応募を</a:t>
            </a:r>
            <a:endParaRPr kumimoji="0" lang="en-US" altLang="ja-JP"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t>お待ちしています！！</a:t>
            </a:r>
            <a:endParaRPr kumimoji="0" lang="ja-JP"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71508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C402BB-68FD-4C4D-97B5-DB86F8E9ED22}"/>
              </a:ext>
            </a:extLst>
          </p:cNvPr>
          <p:cNvSpPr>
            <a:spLocks noGrp="1"/>
          </p:cNvSpPr>
          <p:nvPr>
            <p:ph type="title"/>
          </p:nvPr>
        </p:nvSpPr>
        <p:spPr/>
        <p:txBody>
          <a:bodyPr/>
          <a:lstStyle/>
          <a:p>
            <a:pPr algn="ctr"/>
            <a:r>
              <a:rPr lang="ja-JP" altLang="en-US" dirty="0"/>
              <a:t>はじめまして、わたしたちは</a:t>
            </a:r>
            <a:r>
              <a:rPr kumimoji="1" lang="ja-JP" altLang="en-US" sz="4400" b="1" dirty="0">
                <a:solidFill>
                  <a:schemeClr val="accent1">
                    <a:lumMod val="25000"/>
                  </a:schemeClr>
                </a:solidFill>
              </a:rPr>
              <a:t>小関ゼミ</a:t>
            </a:r>
            <a:r>
              <a:rPr kumimoji="1" lang="ja-JP" altLang="en-US" dirty="0"/>
              <a:t>です</a:t>
            </a:r>
            <a:r>
              <a:rPr lang="ja-JP" altLang="en-US" dirty="0"/>
              <a:t>！</a:t>
            </a:r>
            <a:endParaRPr kumimoji="1" lang="ja-JP" altLang="en-US" dirty="0"/>
          </a:p>
        </p:txBody>
      </p:sp>
      <p:pic>
        <p:nvPicPr>
          <p:cNvPr id="5" name="コンテンツ プレースホルダー 4" descr="ポーズをとる男女のグループ&#10;&#10;自動的に生成された説明">
            <a:extLst>
              <a:ext uri="{FF2B5EF4-FFF2-40B4-BE49-F238E27FC236}">
                <a16:creationId xmlns:a16="http://schemas.microsoft.com/office/drawing/2014/main" id="{9289C4C4-41A0-4A46-B256-9589BCD62A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5168" y="1432878"/>
            <a:ext cx="6688263" cy="4784725"/>
          </a:xfrm>
        </p:spPr>
      </p:pic>
      <p:sp>
        <p:nvSpPr>
          <p:cNvPr id="6" name="吹き出し: 角を丸めた四角形 5">
            <a:extLst>
              <a:ext uri="{FF2B5EF4-FFF2-40B4-BE49-F238E27FC236}">
                <a16:creationId xmlns:a16="http://schemas.microsoft.com/office/drawing/2014/main" id="{C81E1554-ED0A-40A3-9118-902306CEB6D0}"/>
              </a:ext>
            </a:extLst>
          </p:cNvPr>
          <p:cNvSpPr/>
          <p:nvPr/>
        </p:nvSpPr>
        <p:spPr bwMode="auto">
          <a:xfrm>
            <a:off x="9235440" y="5166360"/>
            <a:ext cx="2757392" cy="1554480"/>
          </a:xfrm>
          <a:prstGeom prst="wedgeRoundRectCallout">
            <a:avLst>
              <a:gd name="adj1" fmla="val -65019"/>
              <a:gd name="adj2" fmla="val -71814"/>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夏合宿先にて</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t>（名古屋市、</a:t>
            </a:r>
            <a:r>
              <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2019</a:t>
            </a: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年</a:t>
            </a:r>
            <a:r>
              <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9</a:t>
            </a: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月）</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現４年生（計９名）</a:t>
            </a:r>
          </a:p>
        </p:txBody>
      </p:sp>
    </p:spTree>
    <p:extLst>
      <p:ext uri="{BB962C8B-B14F-4D97-AF65-F5344CB8AC3E}">
        <p14:creationId xmlns:p14="http://schemas.microsoft.com/office/powerpoint/2010/main" val="7530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6604A0-79FB-4959-B62D-91F00B7FB8D2}"/>
              </a:ext>
            </a:extLst>
          </p:cNvPr>
          <p:cNvSpPr>
            <a:spLocks noGrp="1"/>
          </p:cNvSpPr>
          <p:nvPr>
            <p:ph type="title"/>
          </p:nvPr>
        </p:nvSpPr>
        <p:spPr/>
        <p:txBody>
          <a:bodyPr/>
          <a:lstStyle/>
          <a:p>
            <a:r>
              <a:rPr kumimoji="1" lang="ja-JP" altLang="en-US" dirty="0"/>
              <a:t>小関ゼミの研究テーマは？</a:t>
            </a:r>
          </a:p>
        </p:txBody>
      </p:sp>
      <p:sp>
        <p:nvSpPr>
          <p:cNvPr id="3" name="コンテンツ プレースホルダー 2">
            <a:extLst>
              <a:ext uri="{FF2B5EF4-FFF2-40B4-BE49-F238E27FC236}">
                <a16:creationId xmlns:a16="http://schemas.microsoft.com/office/drawing/2014/main" id="{72729D43-FDCF-4C10-8826-135060830F23}"/>
              </a:ext>
            </a:extLst>
          </p:cNvPr>
          <p:cNvSpPr>
            <a:spLocks noGrp="1"/>
          </p:cNvSpPr>
          <p:nvPr>
            <p:ph idx="1"/>
          </p:nvPr>
        </p:nvSpPr>
        <p:spPr>
          <a:xfrm>
            <a:off x="538648" y="1348022"/>
            <a:ext cx="11264732" cy="4784725"/>
          </a:xfrm>
        </p:spPr>
        <p:txBody>
          <a:bodyPr/>
          <a:lstStyle/>
          <a:p>
            <a:r>
              <a:rPr kumimoji="1" lang="ja-JP" altLang="en-US" sz="4400" b="1" dirty="0">
                <a:solidFill>
                  <a:srgbClr val="CC6600"/>
                </a:solidFill>
                <a:effectLst>
                  <a:outerShdw blurRad="38100" dist="38100" dir="2700000" algn="tl">
                    <a:srgbClr val="000000">
                      <a:alpha val="43137"/>
                    </a:srgbClr>
                  </a:outerShdw>
                </a:effectLst>
              </a:rPr>
              <a:t>非営利組織・社会的企業</a:t>
            </a:r>
            <a:r>
              <a:rPr kumimoji="1" lang="ja-JP" altLang="en-US" sz="3600" dirty="0">
                <a:solidFill>
                  <a:schemeClr val="accent5">
                    <a:lumMod val="25000"/>
                  </a:schemeClr>
                </a:solidFill>
              </a:rPr>
              <a:t>による</a:t>
            </a:r>
            <a:r>
              <a:rPr kumimoji="1" lang="ja-JP" altLang="en-US" sz="4000" b="1" dirty="0">
                <a:solidFill>
                  <a:srgbClr val="7030A0"/>
                </a:solidFill>
                <a:effectLst>
                  <a:outerShdw blurRad="38100" dist="38100" dir="2700000" algn="tl">
                    <a:srgbClr val="000000">
                      <a:alpha val="43137"/>
                    </a:srgbClr>
                  </a:outerShdw>
                </a:effectLst>
              </a:rPr>
              <a:t>地域課題解決</a:t>
            </a:r>
            <a:endParaRPr kumimoji="1" lang="en-US" altLang="ja-JP" sz="4000" b="1" dirty="0">
              <a:solidFill>
                <a:srgbClr val="7030A0"/>
              </a:solidFill>
              <a:effectLst>
                <a:outerShdw blurRad="38100" dist="38100" dir="2700000" algn="tl">
                  <a:srgbClr val="000000">
                    <a:alpha val="43137"/>
                  </a:srgbClr>
                </a:outerShdw>
              </a:effectLst>
            </a:endParaRPr>
          </a:p>
          <a:p>
            <a:endParaRPr kumimoji="1" lang="en-US" altLang="ja-JP" dirty="0"/>
          </a:p>
          <a:p>
            <a:r>
              <a:rPr kumimoji="1" lang="ja-JP" altLang="en-US" dirty="0"/>
              <a:t>わたしたちの暮らす地域には、どのような社会課題があるのでしょうか？</a:t>
            </a:r>
            <a:endParaRPr kumimoji="1" lang="en-US" altLang="ja-JP" dirty="0"/>
          </a:p>
          <a:p>
            <a:endParaRPr kumimoji="1" lang="en-US" altLang="ja-JP" dirty="0"/>
          </a:p>
          <a:p>
            <a:endParaRPr kumimoji="1" lang="ja-JP" altLang="en-US" dirty="0"/>
          </a:p>
        </p:txBody>
      </p:sp>
      <p:sp>
        <p:nvSpPr>
          <p:cNvPr id="4" name="楕円 3">
            <a:extLst>
              <a:ext uri="{FF2B5EF4-FFF2-40B4-BE49-F238E27FC236}">
                <a16:creationId xmlns:a16="http://schemas.microsoft.com/office/drawing/2014/main" id="{1BC35E50-EA91-4B42-9420-F2C52344ABCD}"/>
              </a:ext>
            </a:extLst>
          </p:cNvPr>
          <p:cNvSpPr/>
          <p:nvPr/>
        </p:nvSpPr>
        <p:spPr bwMode="auto">
          <a:xfrm rot="21015621">
            <a:off x="663298" y="3189861"/>
            <a:ext cx="3489960" cy="138684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公共交通の</a:t>
            </a:r>
            <a:endParaRPr kumimoji="0"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路線廃止</a:t>
            </a:r>
          </a:p>
        </p:txBody>
      </p:sp>
      <p:sp>
        <p:nvSpPr>
          <p:cNvPr id="5" name="六角形 4">
            <a:extLst>
              <a:ext uri="{FF2B5EF4-FFF2-40B4-BE49-F238E27FC236}">
                <a16:creationId xmlns:a16="http://schemas.microsoft.com/office/drawing/2014/main" id="{79796817-3E68-4FC2-9094-C7B92DB662AB}"/>
              </a:ext>
            </a:extLst>
          </p:cNvPr>
          <p:cNvSpPr/>
          <p:nvPr/>
        </p:nvSpPr>
        <p:spPr bwMode="auto">
          <a:xfrm>
            <a:off x="3920490" y="3115879"/>
            <a:ext cx="2758440" cy="1386840"/>
          </a:xfrm>
          <a:prstGeom prst="hexagon">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外国人住民との共生</a:t>
            </a:r>
          </a:p>
        </p:txBody>
      </p:sp>
      <p:sp>
        <p:nvSpPr>
          <p:cNvPr id="6" name="四角形: 角を丸くする 5">
            <a:extLst>
              <a:ext uri="{FF2B5EF4-FFF2-40B4-BE49-F238E27FC236}">
                <a16:creationId xmlns:a16="http://schemas.microsoft.com/office/drawing/2014/main" id="{3990F783-2B9D-47E1-9224-4B2125B9EF14}"/>
              </a:ext>
            </a:extLst>
          </p:cNvPr>
          <p:cNvSpPr/>
          <p:nvPr/>
        </p:nvSpPr>
        <p:spPr bwMode="auto">
          <a:xfrm rot="267170">
            <a:off x="578517" y="4598331"/>
            <a:ext cx="2990850" cy="1143317"/>
          </a:xfrm>
          <a:prstGeom prst="roundRect">
            <a:avLst/>
          </a:prstGeom>
          <a:solidFill>
            <a:srgbClr val="99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シングルマザーや子どもの貧困</a:t>
            </a:r>
          </a:p>
        </p:txBody>
      </p:sp>
      <p:sp>
        <p:nvSpPr>
          <p:cNvPr id="7" name="矢印: 五方向 6">
            <a:extLst>
              <a:ext uri="{FF2B5EF4-FFF2-40B4-BE49-F238E27FC236}">
                <a16:creationId xmlns:a16="http://schemas.microsoft.com/office/drawing/2014/main" id="{D34873D3-510C-4AB6-943C-5D1CB5899840}"/>
              </a:ext>
            </a:extLst>
          </p:cNvPr>
          <p:cNvSpPr/>
          <p:nvPr/>
        </p:nvSpPr>
        <p:spPr bwMode="auto">
          <a:xfrm rot="20740894">
            <a:off x="3558017" y="4582568"/>
            <a:ext cx="2987040" cy="777239"/>
          </a:xfrm>
          <a:prstGeom prst="homePlat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空き家の増加</a:t>
            </a:r>
          </a:p>
        </p:txBody>
      </p:sp>
      <p:sp>
        <p:nvSpPr>
          <p:cNvPr id="8" name="四角形: 対角を切り取る 7">
            <a:extLst>
              <a:ext uri="{FF2B5EF4-FFF2-40B4-BE49-F238E27FC236}">
                <a16:creationId xmlns:a16="http://schemas.microsoft.com/office/drawing/2014/main" id="{689F9F50-41D7-47B7-80C3-8F5F84E3B51F}"/>
              </a:ext>
            </a:extLst>
          </p:cNvPr>
          <p:cNvSpPr/>
          <p:nvPr/>
        </p:nvSpPr>
        <p:spPr bwMode="auto">
          <a:xfrm rot="386839">
            <a:off x="9044939" y="3348990"/>
            <a:ext cx="2941320" cy="1303020"/>
          </a:xfrm>
          <a:prstGeom prst="snip2DiagRect">
            <a:avLst>
              <a:gd name="adj1" fmla="val 0"/>
              <a:gd name="adj2" fmla="val 2990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高齢者の運転事故多発</a:t>
            </a:r>
          </a:p>
        </p:txBody>
      </p:sp>
      <p:sp>
        <p:nvSpPr>
          <p:cNvPr id="9" name="四角形: 上の 2 つの角を切り取る 8">
            <a:extLst>
              <a:ext uri="{FF2B5EF4-FFF2-40B4-BE49-F238E27FC236}">
                <a16:creationId xmlns:a16="http://schemas.microsoft.com/office/drawing/2014/main" id="{9AE2B1C2-20E9-4608-8803-B659C2F32FF5}"/>
              </a:ext>
            </a:extLst>
          </p:cNvPr>
          <p:cNvSpPr/>
          <p:nvPr/>
        </p:nvSpPr>
        <p:spPr bwMode="auto">
          <a:xfrm rot="296998">
            <a:off x="6678930" y="3383279"/>
            <a:ext cx="2453640" cy="1234441"/>
          </a:xfrm>
          <a:prstGeom prst="snip2SameRect">
            <a:avLst>
              <a:gd name="adj1" fmla="val 31056"/>
              <a:gd name="adj2" fmla="val 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中小企業の後継者難</a:t>
            </a:r>
          </a:p>
        </p:txBody>
      </p:sp>
      <p:sp>
        <p:nvSpPr>
          <p:cNvPr id="10" name="平行四辺形 9">
            <a:extLst>
              <a:ext uri="{FF2B5EF4-FFF2-40B4-BE49-F238E27FC236}">
                <a16:creationId xmlns:a16="http://schemas.microsoft.com/office/drawing/2014/main" id="{A4E4E9C2-0BC9-4CA1-ADE1-916C0D9B312C}"/>
              </a:ext>
            </a:extLst>
          </p:cNvPr>
          <p:cNvSpPr/>
          <p:nvPr/>
        </p:nvSpPr>
        <p:spPr bwMode="auto">
          <a:xfrm>
            <a:off x="5700389" y="4573782"/>
            <a:ext cx="3154680" cy="1143317"/>
          </a:xfrm>
          <a:prstGeom prst="parallelogram">
            <a:avLst>
              <a:gd name="adj" fmla="val 4561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障がい者の就労難</a:t>
            </a:r>
          </a:p>
        </p:txBody>
      </p:sp>
      <p:sp>
        <p:nvSpPr>
          <p:cNvPr id="11" name="矢印: 山形 10">
            <a:extLst>
              <a:ext uri="{FF2B5EF4-FFF2-40B4-BE49-F238E27FC236}">
                <a16:creationId xmlns:a16="http://schemas.microsoft.com/office/drawing/2014/main" id="{8826A123-D5A8-4523-BA91-D3524A56EFBC}"/>
              </a:ext>
            </a:extLst>
          </p:cNvPr>
          <p:cNvSpPr/>
          <p:nvPr/>
        </p:nvSpPr>
        <p:spPr bwMode="auto">
          <a:xfrm rot="21224726">
            <a:off x="8449447" y="4691882"/>
            <a:ext cx="2941320" cy="937577"/>
          </a:xfrm>
          <a:prstGeom prst="chevron">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若者の</a:t>
            </a:r>
            <a:endParaRPr kumimoji="0"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800" dirty="0"/>
              <a:t>　</a:t>
            </a: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引きこもり</a:t>
            </a:r>
          </a:p>
        </p:txBody>
      </p:sp>
      <p:sp>
        <p:nvSpPr>
          <p:cNvPr id="12" name="フローチャート: せん孔テープ 11">
            <a:extLst>
              <a:ext uri="{FF2B5EF4-FFF2-40B4-BE49-F238E27FC236}">
                <a16:creationId xmlns:a16="http://schemas.microsoft.com/office/drawing/2014/main" id="{B30344DD-A19A-478C-A9C3-1AFF1B9010F4}"/>
              </a:ext>
            </a:extLst>
          </p:cNvPr>
          <p:cNvSpPr/>
          <p:nvPr/>
        </p:nvSpPr>
        <p:spPr bwMode="auto">
          <a:xfrm>
            <a:off x="1066800" y="5653692"/>
            <a:ext cx="3787140" cy="982655"/>
          </a:xfrm>
          <a:prstGeom prst="flowChartPunchedTape">
            <a:avLst/>
          </a:prstGeom>
          <a:solidFill>
            <a:schemeClr val="accent1">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bg1"/>
                </a:solidFill>
                <a:effectLst/>
                <a:latin typeface="Arial" panose="020B0604020202020204" pitchFamily="34" charset="0"/>
                <a:ea typeface="ＭＳ Ｐゴシック" panose="020B0600070205080204" pitchFamily="50" charset="-128"/>
              </a:rPr>
              <a:t>観光事業の不振</a:t>
            </a:r>
          </a:p>
        </p:txBody>
      </p:sp>
      <p:sp>
        <p:nvSpPr>
          <p:cNvPr id="13" name="星: 12 pt 12">
            <a:extLst>
              <a:ext uri="{FF2B5EF4-FFF2-40B4-BE49-F238E27FC236}">
                <a16:creationId xmlns:a16="http://schemas.microsoft.com/office/drawing/2014/main" id="{9F0D53E2-F1E5-42B4-B437-5082E52DBA02}"/>
              </a:ext>
            </a:extLst>
          </p:cNvPr>
          <p:cNvSpPr/>
          <p:nvPr/>
        </p:nvSpPr>
        <p:spPr bwMode="auto">
          <a:xfrm rot="403809">
            <a:off x="4409620" y="5554628"/>
            <a:ext cx="3747937" cy="1180780"/>
          </a:xfrm>
          <a:prstGeom prst="star1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自然災害</a:t>
            </a:r>
          </a:p>
        </p:txBody>
      </p:sp>
      <p:sp>
        <p:nvSpPr>
          <p:cNvPr id="14" name="雲 13">
            <a:extLst>
              <a:ext uri="{FF2B5EF4-FFF2-40B4-BE49-F238E27FC236}">
                <a16:creationId xmlns:a16="http://schemas.microsoft.com/office/drawing/2014/main" id="{2197F7B7-F299-4F38-B707-EDA4BF16B1FD}"/>
              </a:ext>
            </a:extLst>
          </p:cNvPr>
          <p:cNvSpPr/>
          <p:nvPr/>
        </p:nvSpPr>
        <p:spPr bwMode="auto">
          <a:xfrm>
            <a:off x="7780397" y="5641420"/>
            <a:ext cx="3560965" cy="982655"/>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保育所の不足</a:t>
            </a:r>
          </a:p>
        </p:txBody>
      </p:sp>
    </p:spTree>
    <p:extLst>
      <p:ext uri="{BB962C8B-B14F-4D97-AF65-F5344CB8AC3E}">
        <p14:creationId xmlns:p14="http://schemas.microsoft.com/office/powerpoint/2010/main" val="365147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796B1E-8825-4F22-9CD6-011586E5EE92}"/>
              </a:ext>
            </a:extLst>
          </p:cNvPr>
          <p:cNvSpPr>
            <a:spLocks noGrp="1"/>
          </p:cNvSpPr>
          <p:nvPr>
            <p:ph type="title"/>
          </p:nvPr>
        </p:nvSpPr>
        <p:spPr/>
        <p:txBody>
          <a:bodyPr/>
          <a:lstStyle/>
          <a:p>
            <a:r>
              <a:rPr kumimoji="1" lang="ja-JP" altLang="en-US" sz="4000" b="1" dirty="0">
                <a:solidFill>
                  <a:srgbClr val="CC6600"/>
                </a:solidFill>
                <a:effectLst>
                  <a:outerShdw blurRad="38100" dist="38100" dir="2700000" algn="tl">
                    <a:srgbClr val="000000">
                      <a:alpha val="43137"/>
                    </a:srgbClr>
                  </a:outerShdw>
                </a:effectLst>
              </a:rPr>
              <a:t>非営利組織や社会的企業</a:t>
            </a:r>
            <a:r>
              <a:rPr kumimoji="1" lang="ja-JP" altLang="en-US" sz="3200" dirty="0"/>
              <a:t>が、さまざまな</a:t>
            </a:r>
            <a:r>
              <a:rPr kumimoji="1" lang="ja-JP" altLang="en-US" sz="4000" b="1" dirty="0">
                <a:solidFill>
                  <a:srgbClr val="7030A0"/>
                </a:solidFill>
                <a:effectLst>
                  <a:outerShdw blurRad="38100" dist="38100" dir="2700000" algn="tl">
                    <a:srgbClr val="000000">
                      <a:alpha val="43137"/>
                    </a:srgbClr>
                  </a:outerShdw>
                </a:effectLst>
              </a:rPr>
              <a:t>地域課題</a:t>
            </a:r>
            <a:r>
              <a:rPr kumimoji="1" lang="ja-JP" altLang="en-US" dirty="0"/>
              <a:t>に取り組んでいます！　たとえば・・・</a:t>
            </a:r>
          </a:p>
        </p:txBody>
      </p:sp>
      <p:pic>
        <p:nvPicPr>
          <p:cNvPr id="1026" name="Picture 2" descr="たぶんかフリースクール">
            <a:extLst>
              <a:ext uri="{FF2B5EF4-FFF2-40B4-BE49-F238E27FC236}">
                <a16:creationId xmlns:a16="http://schemas.microsoft.com/office/drawing/2014/main" id="{E7B25F9F-5437-4E28-AF5A-AD1C88D5F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1" y="1733869"/>
            <a:ext cx="5341620" cy="2346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24A0CA2-246D-43B4-9EB8-DF7582CE1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9826"/>
            <a:ext cx="4387215" cy="3388397"/>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円形 5">
            <a:extLst>
              <a:ext uri="{FF2B5EF4-FFF2-40B4-BE49-F238E27FC236}">
                <a16:creationId xmlns:a16="http://schemas.microsoft.com/office/drawing/2014/main" id="{88FA0E23-3921-4D35-ADEF-BD2EC46DA1FE}"/>
              </a:ext>
            </a:extLst>
          </p:cNvPr>
          <p:cNvSpPr/>
          <p:nvPr/>
        </p:nvSpPr>
        <p:spPr bwMode="auto">
          <a:xfrm>
            <a:off x="3760470" y="5111104"/>
            <a:ext cx="4381500" cy="1683384"/>
          </a:xfrm>
          <a:prstGeom prst="wedgeEllipseCallout">
            <a:avLst>
              <a:gd name="adj1" fmla="val -71963"/>
              <a:gd name="adj2" fmla="val -10831"/>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薬品を使わず空気の力だけで汚水を分解する、画期的な製品を開発した環境ベンチャーの</a:t>
            </a: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hlinkClick r:id="rId4"/>
              </a:rPr>
              <a:t>「日本アクアバイオ」</a:t>
            </a: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pic>
        <p:nvPicPr>
          <p:cNvPr id="1032" name="Picture 8" descr="はたらっくチラシ表">
            <a:extLst>
              <a:ext uri="{FF2B5EF4-FFF2-40B4-BE49-F238E27FC236}">
                <a16:creationId xmlns:a16="http://schemas.microsoft.com/office/drawing/2014/main" id="{1567580C-F111-4C6F-9890-908B95FBD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486" y="1136016"/>
            <a:ext cx="3972274" cy="5614147"/>
          </a:xfrm>
          <a:prstGeom prst="rect">
            <a:avLst/>
          </a:prstGeom>
          <a:noFill/>
          <a:extLst>
            <a:ext uri="{909E8E84-426E-40DD-AFC4-6F175D3DCCD1}">
              <a14:hiddenFill xmlns:a14="http://schemas.microsoft.com/office/drawing/2010/main">
                <a:solidFill>
                  <a:srgbClr val="FFFFFF"/>
                </a:solidFill>
              </a14:hiddenFill>
            </a:ext>
          </a:extLst>
        </p:spPr>
      </p:pic>
      <p:sp>
        <p:nvSpPr>
          <p:cNvPr id="7" name="吹き出し: 円形 6">
            <a:extLst>
              <a:ext uri="{FF2B5EF4-FFF2-40B4-BE49-F238E27FC236}">
                <a16:creationId xmlns:a16="http://schemas.microsoft.com/office/drawing/2014/main" id="{0A38DAC9-4607-41F9-A4B9-5DDB926B3FD5}"/>
              </a:ext>
            </a:extLst>
          </p:cNvPr>
          <p:cNvSpPr/>
          <p:nvPr/>
        </p:nvSpPr>
        <p:spPr bwMode="auto">
          <a:xfrm>
            <a:off x="4905376" y="3320386"/>
            <a:ext cx="3644264" cy="1790718"/>
          </a:xfrm>
          <a:prstGeom prst="wedgeEllipseCallout">
            <a:avLst>
              <a:gd name="adj1" fmla="val 61597"/>
              <a:gd name="adj2" fmla="val -1986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生きづらさを抱えた人の就労を支援する</a:t>
            </a:r>
            <a:r>
              <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hlinkClick r:id="rId6"/>
              </a:rPr>
              <a:t>「ワーカーズ・コレクティブ協会」</a:t>
            </a:r>
            <a:endPar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5" name="吹き出し: 円形 4">
            <a:extLst>
              <a:ext uri="{FF2B5EF4-FFF2-40B4-BE49-F238E27FC236}">
                <a16:creationId xmlns:a16="http://schemas.microsoft.com/office/drawing/2014/main" id="{1C331680-5484-46E3-82EE-4F188FAC924C}"/>
              </a:ext>
            </a:extLst>
          </p:cNvPr>
          <p:cNvSpPr/>
          <p:nvPr/>
        </p:nvSpPr>
        <p:spPr bwMode="auto">
          <a:xfrm>
            <a:off x="5020628" y="1575263"/>
            <a:ext cx="3413760" cy="1683384"/>
          </a:xfrm>
          <a:prstGeom prst="wedgeEllipseCallout">
            <a:avLst>
              <a:gd name="adj1" fmla="val -60498"/>
              <a:gd name="adj2" fmla="val 5528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移民の子どもたちのための学校を運営する、</a:t>
            </a:r>
            <a:r>
              <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hlinkClick r:id="rId7"/>
              </a:rPr>
              <a:t>「多文化共生センター東京」</a:t>
            </a:r>
            <a:endPar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289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B37238-F20B-47F2-86BF-C52146F105F3}"/>
              </a:ext>
            </a:extLst>
          </p:cNvPr>
          <p:cNvSpPr>
            <a:spLocks noGrp="1"/>
          </p:cNvSpPr>
          <p:nvPr>
            <p:ph type="title"/>
          </p:nvPr>
        </p:nvSpPr>
        <p:spPr/>
        <p:txBody>
          <a:bodyPr/>
          <a:lstStyle/>
          <a:p>
            <a:r>
              <a:rPr lang="ja-JP" altLang="en-US" sz="4000" b="1" dirty="0">
                <a:solidFill>
                  <a:srgbClr val="CC6600"/>
                </a:solidFill>
                <a:effectLst>
                  <a:outerShdw blurRad="38100" dist="38100" dir="2700000" algn="tl">
                    <a:srgbClr val="000000">
                      <a:alpha val="43137"/>
                    </a:srgbClr>
                  </a:outerShdw>
                </a:effectLst>
              </a:rPr>
              <a:t>非営利組織や社会的企業</a:t>
            </a:r>
            <a:r>
              <a:rPr lang="ja-JP" altLang="en-US" sz="3200" dirty="0"/>
              <a:t>が、さまざまな</a:t>
            </a:r>
            <a:r>
              <a:rPr lang="ja-JP" altLang="en-US" sz="4000" b="1" dirty="0">
                <a:solidFill>
                  <a:srgbClr val="7030A0"/>
                </a:solidFill>
                <a:effectLst>
                  <a:outerShdw blurRad="38100" dist="38100" dir="2700000" algn="tl">
                    <a:srgbClr val="000000">
                      <a:alpha val="43137"/>
                    </a:srgbClr>
                  </a:outerShdw>
                </a:effectLst>
              </a:rPr>
              <a:t>地域課題</a:t>
            </a:r>
            <a:r>
              <a:rPr lang="ja-JP" altLang="en-US" dirty="0"/>
              <a:t>に取り組んでいます！　たとえば・・・</a:t>
            </a:r>
            <a:endParaRPr kumimoji="1" lang="ja-JP" altLang="en-US" dirty="0"/>
          </a:p>
        </p:txBody>
      </p:sp>
      <p:pic>
        <p:nvPicPr>
          <p:cNvPr id="1026" name="Picture 2">
            <a:extLst>
              <a:ext uri="{FF2B5EF4-FFF2-40B4-BE49-F238E27FC236}">
                <a16:creationId xmlns:a16="http://schemas.microsoft.com/office/drawing/2014/main" id="{75E0C85F-3489-440C-A075-FA57BD3DE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214" y="1196976"/>
            <a:ext cx="4739799" cy="2763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4B7D776-8B98-4A1C-BA8A-5E437069E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52" y="1670685"/>
            <a:ext cx="4916680" cy="3288030"/>
          </a:xfrm>
          <a:prstGeom prst="rect">
            <a:avLst/>
          </a:prstGeom>
          <a:noFill/>
          <a:extLst>
            <a:ext uri="{909E8E84-426E-40DD-AFC4-6F175D3DCCD1}">
              <a14:hiddenFill xmlns:a14="http://schemas.microsoft.com/office/drawing/2010/main">
                <a:solidFill>
                  <a:srgbClr val="FFFFFF"/>
                </a:solidFill>
              </a14:hiddenFill>
            </a:ext>
          </a:extLst>
        </p:spPr>
      </p:pic>
      <p:sp>
        <p:nvSpPr>
          <p:cNvPr id="5" name="吹き出し: 四角形 4">
            <a:extLst>
              <a:ext uri="{FF2B5EF4-FFF2-40B4-BE49-F238E27FC236}">
                <a16:creationId xmlns:a16="http://schemas.microsoft.com/office/drawing/2014/main" id="{2268A7DB-B245-4D8F-B463-B33365655533}"/>
              </a:ext>
            </a:extLst>
          </p:cNvPr>
          <p:cNvSpPr/>
          <p:nvPr/>
        </p:nvSpPr>
        <p:spPr bwMode="auto">
          <a:xfrm>
            <a:off x="160020" y="5067300"/>
            <a:ext cx="3070860" cy="1463040"/>
          </a:xfrm>
          <a:prstGeom prst="wedgeRectCallout">
            <a:avLst>
              <a:gd name="adj1" fmla="val 52616"/>
              <a:gd name="adj2" fmla="val -10625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地域のお祭りや町内会行事を積極的に支えている</a:t>
            </a: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hlinkClick r:id="rId4"/>
              </a:rPr>
              <a:t>第一勧業信用組合</a:t>
            </a: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。近年はソーシャルビジネスの支援にも乗り出している</a:t>
            </a:r>
          </a:p>
        </p:txBody>
      </p:sp>
      <p:pic>
        <p:nvPicPr>
          <p:cNvPr id="6" name="図 5">
            <a:extLst>
              <a:ext uri="{FF2B5EF4-FFF2-40B4-BE49-F238E27FC236}">
                <a16:creationId xmlns:a16="http://schemas.microsoft.com/office/drawing/2014/main" id="{E244A3A1-E1A0-441F-8DAF-0DB1E9BC1B62}"/>
              </a:ext>
            </a:extLst>
          </p:cNvPr>
          <p:cNvPicPr>
            <a:picLocks noChangeAspect="1"/>
          </p:cNvPicPr>
          <p:nvPr/>
        </p:nvPicPr>
        <p:blipFill>
          <a:blip r:embed="rId5"/>
          <a:stretch>
            <a:fillRect/>
          </a:stretch>
        </p:blipFill>
        <p:spPr>
          <a:xfrm>
            <a:off x="4800600" y="3569969"/>
            <a:ext cx="3064601" cy="3288031"/>
          </a:xfrm>
          <a:prstGeom prst="rect">
            <a:avLst/>
          </a:prstGeom>
        </p:spPr>
      </p:pic>
      <p:sp>
        <p:nvSpPr>
          <p:cNvPr id="4" name="吹き出し: 四角形 3">
            <a:extLst>
              <a:ext uri="{FF2B5EF4-FFF2-40B4-BE49-F238E27FC236}">
                <a16:creationId xmlns:a16="http://schemas.microsoft.com/office/drawing/2014/main" id="{01AEA941-5326-4526-B0E5-87A1CE6DE5C0}"/>
              </a:ext>
            </a:extLst>
          </p:cNvPr>
          <p:cNvSpPr/>
          <p:nvPr/>
        </p:nvSpPr>
        <p:spPr bwMode="auto">
          <a:xfrm>
            <a:off x="4800600" y="1440974"/>
            <a:ext cx="3314700" cy="1577340"/>
          </a:xfrm>
          <a:prstGeom prst="wedgeRectCallout">
            <a:avLst>
              <a:gd name="adj1" fmla="val 81926"/>
              <a:gd name="adj2" fmla="val -15938"/>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東日本大震災で被災した宮城県石巻市で、復興支援に取り組む</a:t>
            </a:r>
            <a:r>
              <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hlinkClick r:id="rId6"/>
              </a:rPr>
              <a:t>NPO</a:t>
            </a: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hlinkClick r:id="rId6"/>
              </a:rPr>
              <a:t>「石巻復興支援ネットワークやっぺす」</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ja-JP" dirty="0"/>
              <a:t>CSR</a:t>
            </a:r>
            <a:r>
              <a:rPr lang="ja-JP" altLang="en-US" dirty="0"/>
              <a:t>活動や研修などをしている</a:t>
            </a: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7" name="吹き出し: 四角形 6">
            <a:extLst>
              <a:ext uri="{FF2B5EF4-FFF2-40B4-BE49-F238E27FC236}">
                <a16:creationId xmlns:a16="http://schemas.microsoft.com/office/drawing/2014/main" id="{3C0AE9D8-9724-4F26-8D7C-9A14BF12E66E}"/>
              </a:ext>
            </a:extLst>
          </p:cNvPr>
          <p:cNvSpPr/>
          <p:nvPr/>
        </p:nvSpPr>
        <p:spPr bwMode="auto">
          <a:xfrm>
            <a:off x="8336960" y="4724400"/>
            <a:ext cx="3170308" cy="1836420"/>
          </a:xfrm>
          <a:prstGeom prst="wedgeRectCallout">
            <a:avLst>
              <a:gd name="adj1" fmla="val -71067"/>
              <a:gd name="adj2" fmla="val -10156"/>
            </a:avLst>
          </a:prstGeom>
          <a:solidFill>
            <a:srgbClr val="FF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路上生活者が雑誌を販売することで自立することを支援する社会的企業、</a:t>
            </a: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hlinkClick r:id="rId7"/>
              </a:rPr>
              <a:t>ビッグイシュー</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t>街角で雑誌を売っている人がいたら</a:t>
            </a:r>
            <a:r>
              <a:rPr lang="en-US" altLang="ja-JP" dirty="0"/>
              <a:t>1</a:t>
            </a:r>
            <a:r>
              <a:rPr lang="ja-JP" altLang="en-US" dirty="0"/>
              <a:t>冊買ってみよう</a:t>
            </a: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55397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83532-4875-4E50-9009-3404451961BE}"/>
              </a:ext>
            </a:extLst>
          </p:cNvPr>
          <p:cNvSpPr>
            <a:spLocks noGrp="1"/>
          </p:cNvSpPr>
          <p:nvPr>
            <p:ph type="title"/>
          </p:nvPr>
        </p:nvSpPr>
        <p:spPr/>
        <p:txBody>
          <a:bodyPr/>
          <a:lstStyle/>
          <a:p>
            <a:r>
              <a:rPr kumimoji="1" lang="ja-JP" altLang="en-US" sz="3200" dirty="0"/>
              <a:t>あなたはどんな</a:t>
            </a:r>
            <a:r>
              <a:rPr kumimoji="1" lang="ja-JP" altLang="en-US" sz="4000" b="1" dirty="0">
                <a:solidFill>
                  <a:srgbClr val="7030A0"/>
                </a:solidFill>
                <a:effectLst>
                  <a:outerShdw blurRad="38100" dist="38100" dir="2700000" algn="tl">
                    <a:srgbClr val="000000">
                      <a:alpha val="43137"/>
                    </a:srgbClr>
                  </a:outerShdw>
                </a:effectLst>
              </a:rPr>
              <a:t>地域課題</a:t>
            </a:r>
            <a:r>
              <a:rPr kumimoji="1" lang="ja-JP" altLang="en-US" sz="3200" dirty="0"/>
              <a:t>に関心がありますか？</a:t>
            </a:r>
          </a:p>
        </p:txBody>
      </p:sp>
      <p:sp>
        <p:nvSpPr>
          <p:cNvPr id="3" name="コンテンツ プレースホルダー 2">
            <a:extLst>
              <a:ext uri="{FF2B5EF4-FFF2-40B4-BE49-F238E27FC236}">
                <a16:creationId xmlns:a16="http://schemas.microsoft.com/office/drawing/2014/main" id="{2EEA41E8-5AAA-49D2-AA1B-23703632B60E}"/>
              </a:ext>
            </a:extLst>
          </p:cNvPr>
          <p:cNvSpPr>
            <a:spLocks noGrp="1"/>
          </p:cNvSpPr>
          <p:nvPr>
            <p:ph idx="1"/>
          </p:nvPr>
        </p:nvSpPr>
        <p:spPr/>
        <p:txBody>
          <a:bodyPr/>
          <a:lstStyle/>
          <a:p>
            <a:r>
              <a:rPr kumimoji="1" lang="ja-JP" altLang="en-US" sz="3600" b="1" dirty="0">
                <a:solidFill>
                  <a:srgbClr val="C00000"/>
                </a:solidFill>
              </a:rPr>
              <a:t>自分の関心のあるテーマ</a:t>
            </a:r>
            <a:r>
              <a:rPr kumimoji="1" lang="ja-JP" altLang="en-US" dirty="0"/>
              <a:t>に取り組むことができます！</a:t>
            </a:r>
            <a:endParaRPr kumimoji="1" lang="en-US" altLang="ja-JP" dirty="0"/>
          </a:p>
          <a:p>
            <a:r>
              <a:rPr lang="ja-JP" altLang="en-US" dirty="0"/>
              <a:t>ゼミ生がこれまで実際に取り組んできたテーマは？</a:t>
            </a:r>
            <a:endParaRPr kumimoji="1" lang="ja-JP" altLang="en-US" dirty="0"/>
          </a:p>
        </p:txBody>
      </p:sp>
      <p:graphicFrame>
        <p:nvGraphicFramePr>
          <p:cNvPr id="4" name="表 4">
            <a:extLst>
              <a:ext uri="{FF2B5EF4-FFF2-40B4-BE49-F238E27FC236}">
                <a16:creationId xmlns:a16="http://schemas.microsoft.com/office/drawing/2014/main" id="{263039D0-6E8C-43D4-B54E-7F3B7513E1A6}"/>
              </a:ext>
            </a:extLst>
          </p:cNvPr>
          <p:cNvGraphicFramePr>
            <a:graphicFrameLocks noGrp="1"/>
          </p:cNvGraphicFramePr>
          <p:nvPr>
            <p:extLst>
              <p:ext uri="{D42A27DB-BD31-4B8C-83A1-F6EECF244321}">
                <p14:modId xmlns:p14="http://schemas.microsoft.com/office/powerpoint/2010/main" val="45618367"/>
              </p:ext>
            </p:extLst>
          </p:nvPr>
        </p:nvGraphicFramePr>
        <p:xfrm>
          <a:off x="609600" y="2731346"/>
          <a:ext cx="11056620" cy="3941404"/>
        </p:xfrm>
        <a:graphic>
          <a:graphicData uri="http://schemas.openxmlformats.org/drawingml/2006/table">
            <a:tbl>
              <a:tblPr firstRow="1" bandRow="1">
                <a:tableStyleId>{E8B1032C-EA38-4F05-BA0D-38AFFFC7BED3}</a:tableStyleId>
              </a:tblPr>
              <a:tblGrid>
                <a:gridCol w="1842770">
                  <a:extLst>
                    <a:ext uri="{9D8B030D-6E8A-4147-A177-3AD203B41FA5}">
                      <a16:colId xmlns:a16="http://schemas.microsoft.com/office/drawing/2014/main" val="4221790436"/>
                    </a:ext>
                  </a:extLst>
                </a:gridCol>
                <a:gridCol w="1842770">
                  <a:extLst>
                    <a:ext uri="{9D8B030D-6E8A-4147-A177-3AD203B41FA5}">
                      <a16:colId xmlns:a16="http://schemas.microsoft.com/office/drawing/2014/main" val="2658266509"/>
                    </a:ext>
                  </a:extLst>
                </a:gridCol>
                <a:gridCol w="1842770">
                  <a:extLst>
                    <a:ext uri="{9D8B030D-6E8A-4147-A177-3AD203B41FA5}">
                      <a16:colId xmlns:a16="http://schemas.microsoft.com/office/drawing/2014/main" val="2894828025"/>
                    </a:ext>
                  </a:extLst>
                </a:gridCol>
                <a:gridCol w="1842770">
                  <a:extLst>
                    <a:ext uri="{9D8B030D-6E8A-4147-A177-3AD203B41FA5}">
                      <a16:colId xmlns:a16="http://schemas.microsoft.com/office/drawing/2014/main" val="1652343214"/>
                    </a:ext>
                  </a:extLst>
                </a:gridCol>
                <a:gridCol w="1842770">
                  <a:extLst>
                    <a:ext uri="{9D8B030D-6E8A-4147-A177-3AD203B41FA5}">
                      <a16:colId xmlns:a16="http://schemas.microsoft.com/office/drawing/2014/main" val="1651955346"/>
                    </a:ext>
                  </a:extLst>
                </a:gridCol>
                <a:gridCol w="1842770">
                  <a:extLst>
                    <a:ext uri="{9D8B030D-6E8A-4147-A177-3AD203B41FA5}">
                      <a16:colId xmlns:a16="http://schemas.microsoft.com/office/drawing/2014/main" val="1775065978"/>
                    </a:ext>
                  </a:extLst>
                </a:gridCol>
              </a:tblGrid>
              <a:tr h="756751">
                <a:tc>
                  <a:txBody>
                    <a:bodyPr/>
                    <a:lstStyle/>
                    <a:p>
                      <a:r>
                        <a:rPr kumimoji="1" lang="en-US" altLang="ja-JP" sz="2400" dirty="0"/>
                        <a:t>2019</a:t>
                      </a:r>
                      <a:r>
                        <a:rPr kumimoji="1" lang="ja-JP" altLang="en-US" sz="2400" dirty="0"/>
                        <a:t>年度</a:t>
                      </a:r>
                    </a:p>
                  </a:txBody>
                  <a:tcPr/>
                </a:tc>
                <a:tc>
                  <a:txBody>
                    <a:bodyPr/>
                    <a:lstStyle/>
                    <a:p>
                      <a:r>
                        <a:rPr kumimoji="1" lang="en-US" altLang="ja-JP" sz="2400" dirty="0"/>
                        <a:t>2018</a:t>
                      </a:r>
                      <a:r>
                        <a:rPr kumimoji="1" lang="ja-JP" altLang="en-US" sz="2400" dirty="0"/>
                        <a:t>年度</a:t>
                      </a:r>
                    </a:p>
                  </a:txBody>
                  <a:tcPr/>
                </a:tc>
                <a:tc>
                  <a:txBody>
                    <a:bodyPr/>
                    <a:lstStyle/>
                    <a:p>
                      <a:r>
                        <a:rPr kumimoji="1" lang="en-US" altLang="ja-JP" sz="2400" dirty="0"/>
                        <a:t>2017</a:t>
                      </a:r>
                      <a:r>
                        <a:rPr kumimoji="1" lang="ja-JP" altLang="en-US" sz="2400" dirty="0"/>
                        <a:t>年度</a:t>
                      </a:r>
                    </a:p>
                  </a:txBody>
                  <a:tcPr/>
                </a:tc>
                <a:tc>
                  <a:txBody>
                    <a:bodyPr/>
                    <a:lstStyle/>
                    <a:p>
                      <a:r>
                        <a:rPr kumimoji="1" lang="en-US" altLang="ja-JP" sz="2400" dirty="0"/>
                        <a:t>2016</a:t>
                      </a:r>
                      <a:r>
                        <a:rPr kumimoji="1" lang="ja-JP" altLang="en-US" sz="2400" dirty="0"/>
                        <a:t>年度</a:t>
                      </a:r>
                    </a:p>
                  </a:txBody>
                  <a:tcPr/>
                </a:tc>
                <a:tc>
                  <a:txBody>
                    <a:bodyPr/>
                    <a:lstStyle/>
                    <a:p>
                      <a:r>
                        <a:rPr kumimoji="1" lang="en-US" altLang="ja-JP" sz="2400" dirty="0"/>
                        <a:t>2015</a:t>
                      </a:r>
                      <a:r>
                        <a:rPr kumimoji="1" lang="ja-JP" altLang="en-US" sz="2400" dirty="0"/>
                        <a:t>年度</a:t>
                      </a:r>
                    </a:p>
                  </a:txBody>
                  <a:tcPr/>
                </a:tc>
                <a:tc>
                  <a:txBody>
                    <a:bodyPr/>
                    <a:lstStyle/>
                    <a:p>
                      <a:r>
                        <a:rPr kumimoji="1" lang="en-US" altLang="ja-JP" sz="2400" dirty="0"/>
                        <a:t>2014</a:t>
                      </a:r>
                      <a:r>
                        <a:rPr kumimoji="1" lang="ja-JP" altLang="en-US" sz="2400" dirty="0"/>
                        <a:t>年度</a:t>
                      </a:r>
                    </a:p>
                  </a:txBody>
                  <a:tcPr/>
                </a:tc>
                <a:extLst>
                  <a:ext uri="{0D108BD9-81ED-4DB2-BD59-A6C34878D82A}">
                    <a16:rowId xmlns:a16="http://schemas.microsoft.com/office/drawing/2014/main" val="526736889"/>
                  </a:ext>
                </a:extLst>
              </a:tr>
              <a:tr h="756751">
                <a:tc>
                  <a:txBody>
                    <a:bodyPr/>
                    <a:lstStyle/>
                    <a:p>
                      <a:r>
                        <a:rPr kumimoji="1" lang="ja-JP" altLang="en-US" dirty="0"/>
                        <a:t>高齢者団体の経営</a:t>
                      </a:r>
                    </a:p>
                  </a:txBody>
                  <a:tcPr/>
                </a:tc>
                <a:tc>
                  <a:txBody>
                    <a:bodyPr/>
                    <a:lstStyle/>
                    <a:p>
                      <a:r>
                        <a:rPr kumimoji="1" lang="ja-JP" altLang="en-US" dirty="0"/>
                        <a:t>特産物の開発</a:t>
                      </a:r>
                    </a:p>
                  </a:txBody>
                  <a:tcPr/>
                </a:tc>
                <a:tc>
                  <a:txBody>
                    <a:bodyPr/>
                    <a:lstStyle/>
                    <a:p>
                      <a:r>
                        <a:rPr kumimoji="1" lang="ja-JP" altLang="en-US" dirty="0"/>
                        <a:t>スポーツによる地域貢献</a:t>
                      </a:r>
                    </a:p>
                  </a:txBody>
                  <a:tcPr/>
                </a:tc>
                <a:tc>
                  <a:txBody>
                    <a:bodyPr/>
                    <a:lstStyle/>
                    <a:p>
                      <a:r>
                        <a:rPr kumimoji="1" lang="ja-JP" altLang="en-US" dirty="0"/>
                        <a:t>社会教育（自然学校・スポーツなど）</a:t>
                      </a:r>
                    </a:p>
                  </a:txBody>
                  <a:tcPr/>
                </a:tc>
                <a:tc>
                  <a:txBody>
                    <a:bodyPr/>
                    <a:lstStyle/>
                    <a:p>
                      <a:r>
                        <a:rPr kumimoji="1" lang="ja-JP" altLang="en-US" dirty="0"/>
                        <a:t>地域スポーツ</a:t>
                      </a:r>
                      <a:r>
                        <a:rPr kumimoji="1" lang="en-US" altLang="ja-JP" dirty="0"/>
                        <a:t>NPO</a:t>
                      </a:r>
                      <a:r>
                        <a:rPr kumimoji="1" lang="ja-JP" altLang="en-US" dirty="0"/>
                        <a:t>の経営</a:t>
                      </a:r>
                    </a:p>
                  </a:txBody>
                  <a:tcPr/>
                </a:tc>
                <a:tc>
                  <a:txBody>
                    <a:bodyPr/>
                    <a:lstStyle/>
                    <a:p>
                      <a:r>
                        <a:rPr kumimoji="1" lang="ja-JP" altLang="en-US" dirty="0"/>
                        <a:t>商店街活性化</a:t>
                      </a:r>
                    </a:p>
                  </a:txBody>
                  <a:tcPr/>
                </a:tc>
                <a:extLst>
                  <a:ext uri="{0D108BD9-81ED-4DB2-BD59-A6C34878D82A}">
                    <a16:rowId xmlns:a16="http://schemas.microsoft.com/office/drawing/2014/main" val="991177680"/>
                  </a:ext>
                </a:extLst>
              </a:tr>
              <a:tr h="756751">
                <a:tc>
                  <a:txBody>
                    <a:bodyPr/>
                    <a:lstStyle/>
                    <a:p>
                      <a:r>
                        <a:rPr kumimoji="1" lang="en-US" altLang="ja-JP" dirty="0"/>
                        <a:t>SDGs</a:t>
                      </a:r>
                      <a:r>
                        <a:rPr kumimoji="1" lang="ja-JP" altLang="en-US" dirty="0"/>
                        <a:t>と環境</a:t>
                      </a:r>
                    </a:p>
                  </a:txBody>
                  <a:tcPr/>
                </a:tc>
                <a:tc>
                  <a:txBody>
                    <a:bodyPr/>
                    <a:lstStyle/>
                    <a:p>
                      <a:r>
                        <a:rPr kumimoji="1" lang="ja-JP" altLang="en-US" dirty="0"/>
                        <a:t>企業・</a:t>
                      </a:r>
                      <a:r>
                        <a:rPr kumimoji="1" lang="en-US" altLang="ja-JP" dirty="0"/>
                        <a:t>NGO</a:t>
                      </a:r>
                      <a:r>
                        <a:rPr kumimoji="1" lang="ja-JP" altLang="en-US" dirty="0"/>
                        <a:t>による国際協力</a:t>
                      </a:r>
                    </a:p>
                  </a:txBody>
                  <a:tcPr/>
                </a:tc>
                <a:tc>
                  <a:txBody>
                    <a:bodyPr/>
                    <a:lstStyle/>
                    <a:p>
                      <a:r>
                        <a:rPr kumimoji="1" lang="ja-JP" altLang="en-US" dirty="0"/>
                        <a:t>食によるまちおこし</a:t>
                      </a:r>
                    </a:p>
                  </a:txBody>
                  <a:tcPr/>
                </a:tc>
                <a:tc>
                  <a:txBody>
                    <a:bodyPr/>
                    <a:lstStyle/>
                    <a:p>
                      <a:r>
                        <a:rPr kumimoji="1" lang="ja-JP" altLang="en-US" dirty="0"/>
                        <a:t>新幹線開通による経済効果</a:t>
                      </a:r>
                    </a:p>
                  </a:txBody>
                  <a:tcPr/>
                </a:tc>
                <a:tc>
                  <a:txBody>
                    <a:bodyPr/>
                    <a:lstStyle/>
                    <a:p>
                      <a:r>
                        <a:rPr kumimoji="1" lang="en-US" altLang="ja-JP" dirty="0"/>
                        <a:t>CSR</a:t>
                      </a:r>
                      <a:r>
                        <a:rPr kumimoji="1" lang="ja-JP" altLang="en-US" dirty="0"/>
                        <a:t>と</a:t>
                      </a:r>
                      <a:r>
                        <a:rPr kumimoji="1" lang="en-US" altLang="ja-JP" dirty="0"/>
                        <a:t>NPO</a:t>
                      </a:r>
                      <a:endParaRPr kumimoji="1" lang="ja-JP" altLang="en-US" dirty="0"/>
                    </a:p>
                  </a:txBody>
                  <a:tcPr/>
                </a:tc>
                <a:tc>
                  <a:txBody>
                    <a:bodyPr/>
                    <a:lstStyle/>
                    <a:p>
                      <a:r>
                        <a:rPr kumimoji="1" lang="ja-JP" altLang="en-US" dirty="0"/>
                        <a:t>フェアトレード</a:t>
                      </a:r>
                    </a:p>
                  </a:txBody>
                  <a:tcPr/>
                </a:tc>
                <a:extLst>
                  <a:ext uri="{0D108BD9-81ED-4DB2-BD59-A6C34878D82A}">
                    <a16:rowId xmlns:a16="http://schemas.microsoft.com/office/drawing/2014/main" val="2287907269"/>
                  </a:ext>
                </a:extLst>
              </a:tr>
              <a:tr h="756751">
                <a:tc>
                  <a:txBody>
                    <a:bodyPr/>
                    <a:lstStyle/>
                    <a:p>
                      <a:r>
                        <a:rPr kumimoji="1" lang="ja-JP" altLang="en-US" dirty="0"/>
                        <a:t>商店街と地域活性化</a:t>
                      </a:r>
                    </a:p>
                  </a:txBody>
                  <a:tcPr/>
                </a:tc>
                <a:tc>
                  <a:txBody>
                    <a:bodyPr/>
                    <a:lstStyle/>
                    <a:p>
                      <a:r>
                        <a:rPr kumimoji="1" lang="ja-JP" altLang="en-US" dirty="0"/>
                        <a:t>伝統工芸産業の育成</a:t>
                      </a:r>
                    </a:p>
                  </a:txBody>
                  <a:tcPr/>
                </a:tc>
                <a:tc>
                  <a:txBody>
                    <a:bodyPr/>
                    <a:lstStyle/>
                    <a:p>
                      <a:r>
                        <a:rPr kumimoji="1" lang="ja-JP" altLang="en-US" dirty="0"/>
                        <a:t>ドローンと地域交通</a:t>
                      </a:r>
                    </a:p>
                  </a:txBody>
                  <a:tcPr/>
                </a:tc>
                <a:tc>
                  <a:txBody>
                    <a:bodyPr/>
                    <a:lstStyle/>
                    <a:p>
                      <a:r>
                        <a:rPr kumimoji="1" lang="ja-JP" altLang="en-US" dirty="0"/>
                        <a:t>アニメーションと町おこし</a:t>
                      </a:r>
                    </a:p>
                  </a:txBody>
                  <a:tcPr/>
                </a:tc>
                <a:tc>
                  <a:txBody>
                    <a:bodyPr/>
                    <a:lstStyle/>
                    <a:p>
                      <a:r>
                        <a:rPr kumimoji="1" lang="ja-JP" altLang="en-US" dirty="0"/>
                        <a:t>まちおこし（ゆるキャラ、</a:t>
                      </a:r>
                      <a:r>
                        <a:rPr kumimoji="1" lang="en-US" altLang="ja-JP" dirty="0"/>
                        <a:t>B-1</a:t>
                      </a:r>
                      <a:r>
                        <a:rPr kumimoji="1" lang="ja-JP" altLang="en-US" dirty="0"/>
                        <a:t>など）</a:t>
                      </a:r>
                    </a:p>
                  </a:txBody>
                  <a:tcPr/>
                </a:tc>
                <a:tc>
                  <a:txBody>
                    <a:bodyPr/>
                    <a:lstStyle/>
                    <a:p>
                      <a:r>
                        <a:rPr kumimoji="1" lang="en-US" altLang="ja-JP" dirty="0"/>
                        <a:t>BOP</a:t>
                      </a:r>
                      <a:r>
                        <a:rPr kumimoji="1" lang="ja-JP" altLang="en-US" dirty="0"/>
                        <a:t>ビジネス促進制度</a:t>
                      </a:r>
                    </a:p>
                  </a:txBody>
                  <a:tcPr/>
                </a:tc>
                <a:extLst>
                  <a:ext uri="{0D108BD9-81ED-4DB2-BD59-A6C34878D82A}">
                    <a16:rowId xmlns:a16="http://schemas.microsoft.com/office/drawing/2014/main" val="1097916548"/>
                  </a:ext>
                </a:extLst>
              </a:tr>
              <a:tr h="756751">
                <a:tc>
                  <a:txBody>
                    <a:bodyPr/>
                    <a:lstStyle/>
                    <a:p>
                      <a:endParaRPr kumimoji="1" lang="ja-JP" altLang="en-US"/>
                    </a:p>
                  </a:txBody>
                  <a:tcPr/>
                </a:tc>
                <a:tc>
                  <a:txBody>
                    <a:bodyPr/>
                    <a:lstStyle/>
                    <a:p>
                      <a:endParaRPr kumimoji="1" lang="ja-JP" altLang="en-US"/>
                    </a:p>
                  </a:txBody>
                  <a:tcPr/>
                </a:tc>
                <a:tc>
                  <a:txBody>
                    <a:bodyPr/>
                    <a:lstStyle/>
                    <a:p>
                      <a:r>
                        <a:rPr kumimoji="1" lang="ja-JP" altLang="en-US" dirty="0"/>
                        <a:t>音楽による地域活性化</a:t>
                      </a:r>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301961119"/>
                  </a:ext>
                </a:extLst>
              </a:tr>
            </a:tbl>
          </a:graphicData>
        </a:graphic>
      </p:graphicFrame>
    </p:spTree>
    <p:extLst>
      <p:ext uri="{BB962C8B-B14F-4D97-AF65-F5344CB8AC3E}">
        <p14:creationId xmlns:p14="http://schemas.microsoft.com/office/powerpoint/2010/main" val="359973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D94589-B48A-413E-A533-9BEFA06C4C95}"/>
              </a:ext>
            </a:extLst>
          </p:cNvPr>
          <p:cNvSpPr>
            <a:spLocks noGrp="1"/>
          </p:cNvSpPr>
          <p:nvPr>
            <p:ph type="title"/>
          </p:nvPr>
        </p:nvSpPr>
        <p:spPr/>
        <p:txBody>
          <a:bodyPr/>
          <a:lstStyle/>
          <a:p>
            <a:r>
              <a:rPr kumimoji="1" lang="en-US" altLang="ja-JP" dirty="0"/>
              <a:t>2</a:t>
            </a:r>
            <a:r>
              <a:rPr kumimoji="1" lang="ja-JP" altLang="en-US" dirty="0"/>
              <a:t>年半の流れ</a:t>
            </a:r>
          </a:p>
        </p:txBody>
      </p:sp>
      <p:sp>
        <p:nvSpPr>
          <p:cNvPr id="4" name="矢印: 五方向 3">
            <a:extLst>
              <a:ext uri="{FF2B5EF4-FFF2-40B4-BE49-F238E27FC236}">
                <a16:creationId xmlns:a16="http://schemas.microsoft.com/office/drawing/2014/main" id="{20EDC5E3-C54C-4974-A0A1-5D4E88B1372B}"/>
              </a:ext>
            </a:extLst>
          </p:cNvPr>
          <p:cNvSpPr/>
          <p:nvPr/>
        </p:nvSpPr>
        <p:spPr bwMode="auto">
          <a:xfrm>
            <a:off x="266700" y="1424940"/>
            <a:ext cx="3977640" cy="5273040"/>
          </a:xfrm>
          <a:prstGeom prst="homePlate">
            <a:avLst>
              <a:gd name="adj" fmla="val 23263"/>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2</a:t>
            </a:r>
            <a:r>
              <a:rPr kumimoji="0" lang="ja-JP"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年生（演習</a:t>
            </a:r>
            <a:r>
              <a:rPr kumimoji="0" lang="en-US" altLang="ja-JP"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Ⅰ</a:t>
            </a:r>
            <a:r>
              <a:rPr kumimoji="0" lang="ja-JP"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a:t>
            </a:r>
            <a:endParaRPr kumimoji="0" lang="en-US" altLang="ja-JP"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各自が資料を調べて報告</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訪問／招聘して　　　　合宿に参加</a:t>
            </a:r>
            <a:r>
              <a:rPr lang="ja-JP" altLang="en-US" dirty="0"/>
              <a:t>　　　　　</a:t>
            </a: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話を聞く　　　　　　　　　　</a:t>
            </a:r>
          </a:p>
        </p:txBody>
      </p:sp>
      <p:sp>
        <p:nvSpPr>
          <p:cNvPr id="5" name="矢印: 五方向 4">
            <a:extLst>
              <a:ext uri="{FF2B5EF4-FFF2-40B4-BE49-F238E27FC236}">
                <a16:creationId xmlns:a16="http://schemas.microsoft.com/office/drawing/2014/main" id="{F9C77314-1501-484F-BC1C-EE62968269C2}"/>
              </a:ext>
            </a:extLst>
          </p:cNvPr>
          <p:cNvSpPr/>
          <p:nvPr/>
        </p:nvSpPr>
        <p:spPr bwMode="auto">
          <a:xfrm>
            <a:off x="4065138" y="1424940"/>
            <a:ext cx="5955162" cy="5273040"/>
          </a:xfrm>
          <a:prstGeom prst="homePlate">
            <a:avLst>
              <a:gd name="adj" fmla="val 20923"/>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3</a:t>
            </a:r>
            <a:r>
              <a:rPr kumimoji="0" lang="ja-JP"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年生（演習</a:t>
            </a:r>
            <a:r>
              <a:rPr kumimoji="0" lang="en-US" altLang="ja-JP"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Ⅱ</a:t>
            </a:r>
            <a:r>
              <a:rPr kumimoji="0" lang="ja-JP"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a:t>
            </a:r>
            <a:endParaRPr kumimoji="0" lang="en-US" altLang="ja-JP"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グループ単位で調査</a:t>
            </a:r>
            <a:r>
              <a:rPr lang="ja-JP" altLang="en-US" dirty="0"/>
              <a:t>・</a:t>
            </a: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ディスカッション</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r>
              <a:rPr lang="ja-JP" altLang="en-US" dirty="0"/>
              <a:t>　　　　　　　　　　　　　　　　　　　　　　　　報告会　</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t>合宿を企画運営　　　　　　　　　</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6" name="矢印: 五方向 5">
            <a:extLst>
              <a:ext uri="{FF2B5EF4-FFF2-40B4-BE49-F238E27FC236}">
                <a16:creationId xmlns:a16="http://schemas.microsoft.com/office/drawing/2014/main" id="{C4654B97-FFA0-4A7C-B26E-8BC6803845E2}"/>
              </a:ext>
            </a:extLst>
          </p:cNvPr>
          <p:cNvSpPr/>
          <p:nvPr/>
        </p:nvSpPr>
        <p:spPr bwMode="auto">
          <a:xfrm>
            <a:off x="9834335" y="1424940"/>
            <a:ext cx="2624366" cy="5273040"/>
          </a:xfrm>
          <a:prstGeom prst="homePlat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4</a:t>
            </a:r>
            <a:r>
              <a:rPr kumimoji="0" lang="ja-JP"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年生</a:t>
            </a:r>
            <a:endParaRPr kumimoji="0" lang="en-US" altLang="ja-JP"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（演習</a:t>
            </a:r>
            <a:r>
              <a:rPr kumimoji="0" lang="en-US" altLang="ja-JP"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Ⅲ</a:t>
            </a:r>
            <a:r>
              <a:rPr kumimoji="0" lang="ja-JP" alt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a:t>
            </a:r>
            <a:endParaRPr kumimoji="0" lang="en-US" altLang="ja-JP"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個別に</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卒業論文を執筆</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pic>
        <p:nvPicPr>
          <p:cNvPr id="2050" name="Picture 2" descr="本を読む人のイラスト。教育およびトレーニング資料、制度に最適の ...">
            <a:extLst>
              <a:ext uri="{FF2B5EF4-FFF2-40B4-BE49-F238E27FC236}">
                <a16:creationId xmlns:a16="http://schemas.microsoft.com/office/drawing/2014/main" id="{17FD2384-E3BA-4445-BA0C-14729F7E4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60" y="2533650"/>
            <a:ext cx="1513184" cy="1478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プレゼン（女性）のイラスト | かわいいフリー素材が無料のイラストレイン">
            <a:extLst>
              <a:ext uri="{FF2B5EF4-FFF2-40B4-BE49-F238E27FC236}">
                <a16:creationId xmlns:a16="http://schemas.microsoft.com/office/drawing/2014/main" id="{3D04D2E8-C6F6-4AA9-9244-F6454A02C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944" y="2640330"/>
            <a:ext cx="1424940" cy="14249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インタビューをうける女性[07800016306]の写真素材・イラスト素材 ...">
            <a:extLst>
              <a:ext uri="{FF2B5EF4-FFF2-40B4-BE49-F238E27FC236}">
                <a16:creationId xmlns:a16="http://schemas.microsoft.com/office/drawing/2014/main" id="{C3821E57-F9D1-4CDE-B273-24888D02C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360" y="4777704"/>
            <a:ext cx="1964534" cy="1310712"/>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A1F3C524-03B7-49DB-A913-88D7A77549F8}"/>
              </a:ext>
            </a:extLst>
          </p:cNvPr>
          <p:cNvPicPr>
            <a:picLocks noChangeAspect="1"/>
          </p:cNvPicPr>
          <p:nvPr/>
        </p:nvPicPr>
        <p:blipFill>
          <a:blip r:embed="rId5"/>
          <a:stretch>
            <a:fillRect/>
          </a:stretch>
        </p:blipFill>
        <p:spPr>
          <a:xfrm>
            <a:off x="3437459" y="4444787"/>
            <a:ext cx="2796868" cy="2184890"/>
          </a:xfrm>
          <a:prstGeom prst="rect">
            <a:avLst/>
          </a:prstGeom>
        </p:spPr>
      </p:pic>
      <p:pic>
        <p:nvPicPr>
          <p:cNvPr id="8" name="図 7" descr="机の上のノートパソコンを見ている人たち&#10;&#10;自動的に生成された説明">
            <a:extLst>
              <a:ext uri="{FF2B5EF4-FFF2-40B4-BE49-F238E27FC236}">
                <a16:creationId xmlns:a16="http://schemas.microsoft.com/office/drawing/2014/main" id="{DA4D6046-68C1-4E97-9DF1-A367B9DAE9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0938" y="2585975"/>
            <a:ext cx="2238095" cy="1452381"/>
          </a:xfrm>
          <a:prstGeom prst="rect">
            <a:avLst/>
          </a:prstGeom>
        </p:spPr>
      </p:pic>
      <p:pic>
        <p:nvPicPr>
          <p:cNvPr id="10" name="図 9" descr="部屋に集まっている人々&#10;&#10;自動的に生成された説明">
            <a:extLst>
              <a:ext uri="{FF2B5EF4-FFF2-40B4-BE49-F238E27FC236}">
                <a16:creationId xmlns:a16="http://schemas.microsoft.com/office/drawing/2014/main" id="{0CF41EB7-F658-4D3A-A475-3D3B61FA70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1757" y="2744731"/>
            <a:ext cx="2281011" cy="1720864"/>
          </a:xfrm>
          <a:prstGeom prst="rect">
            <a:avLst/>
          </a:prstGeom>
        </p:spPr>
      </p:pic>
      <p:pic>
        <p:nvPicPr>
          <p:cNvPr id="12" name="図 11" descr="建物, 写真, 民衆, 女性 が含まれている画像&#10;&#10;自動的に生成された説明">
            <a:extLst>
              <a:ext uri="{FF2B5EF4-FFF2-40B4-BE49-F238E27FC236}">
                <a16:creationId xmlns:a16="http://schemas.microsoft.com/office/drawing/2014/main" id="{784FF824-6664-45A3-9637-8F90FCC44C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5742" y="4575690"/>
            <a:ext cx="1672038" cy="2173045"/>
          </a:xfrm>
          <a:prstGeom prst="rect">
            <a:avLst/>
          </a:prstGeom>
        </p:spPr>
      </p:pic>
      <p:pic>
        <p:nvPicPr>
          <p:cNvPr id="1026" name="Picture 2" descr="卒業論文のイラスト | かわいいフリー素材集 いらすとや">
            <a:extLst>
              <a:ext uri="{FF2B5EF4-FFF2-40B4-BE49-F238E27FC236}">
                <a16:creationId xmlns:a16="http://schemas.microsoft.com/office/drawing/2014/main" id="{27D227FC-A30E-4BCF-80AA-147C695EA7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3317" y="3154680"/>
            <a:ext cx="2796868" cy="304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C40C93-6DB7-4A70-B774-0B7172386400}"/>
              </a:ext>
            </a:extLst>
          </p:cNvPr>
          <p:cNvSpPr>
            <a:spLocks noGrp="1"/>
          </p:cNvSpPr>
          <p:nvPr>
            <p:ph type="title"/>
          </p:nvPr>
        </p:nvSpPr>
        <p:spPr/>
        <p:txBody>
          <a:bodyPr/>
          <a:lstStyle/>
          <a:p>
            <a:r>
              <a:rPr kumimoji="1" lang="en-US" altLang="ja-JP" dirty="0"/>
              <a:t>2</a:t>
            </a:r>
            <a:r>
              <a:rPr kumimoji="1" lang="ja-JP" altLang="en-US" dirty="0"/>
              <a:t>年生では何をするの？</a:t>
            </a:r>
          </a:p>
        </p:txBody>
      </p:sp>
      <p:sp>
        <p:nvSpPr>
          <p:cNvPr id="4" name="四角形: 角を丸くする 3">
            <a:extLst>
              <a:ext uri="{FF2B5EF4-FFF2-40B4-BE49-F238E27FC236}">
                <a16:creationId xmlns:a16="http://schemas.microsoft.com/office/drawing/2014/main" id="{0D02831E-6E47-4B1A-8096-E8152C0677F2}"/>
              </a:ext>
            </a:extLst>
          </p:cNvPr>
          <p:cNvSpPr/>
          <p:nvPr/>
        </p:nvSpPr>
        <p:spPr bwMode="auto">
          <a:xfrm>
            <a:off x="609600" y="1363980"/>
            <a:ext cx="5486400" cy="311658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地域課題に関する研究テーマを選ぶ</a:t>
            </a:r>
            <a:endParaRPr kumimoji="0" lang="en-US" altLang="ja-JP"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2400" b="1"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sz="2400" b="1" dirty="0"/>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本や記事を集めて調べる</a:t>
            </a:r>
            <a:endParaRPr kumimoji="0" lang="en-US" altLang="ja-JP"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2400" b="1"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sz="2400" b="1" dirty="0"/>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ゼミ内で発表し、意見交換する</a:t>
            </a:r>
            <a:endParaRPr kumimoji="0" lang="en-US" altLang="ja-JP"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2400" b="1" dirty="0"/>
          </a:p>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5" name="四角形: 角を丸くする 4">
            <a:extLst>
              <a:ext uri="{FF2B5EF4-FFF2-40B4-BE49-F238E27FC236}">
                <a16:creationId xmlns:a16="http://schemas.microsoft.com/office/drawing/2014/main" id="{94D279BE-56D9-4286-8D6C-6BE35EE8C2DC}"/>
              </a:ext>
            </a:extLst>
          </p:cNvPr>
          <p:cNvSpPr/>
          <p:nvPr/>
        </p:nvSpPr>
        <p:spPr bwMode="auto">
          <a:xfrm>
            <a:off x="6233160" y="243840"/>
            <a:ext cx="5486400" cy="368046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非営利組織や社会的企業を選ぶ</a:t>
            </a:r>
            <a:endParaRPr kumimoji="0" lang="en-US" altLang="ja-JP"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2400" b="1"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sz="2400" b="1" dirty="0"/>
          </a:p>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訪問して見学したり、大学に招いて話を聞いたりする</a:t>
            </a:r>
            <a:endParaRPr kumimoji="0" lang="en-US" altLang="ja-JP"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7" name="四角形: 角を丸くする 6">
            <a:extLst>
              <a:ext uri="{FF2B5EF4-FFF2-40B4-BE49-F238E27FC236}">
                <a16:creationId xmlns:a16="http://schemas.microsoft.com/office/drawing/2014/main" id="{DA0B61A9-0D2A-4F56-9EBF-5F448F985E46}"/>
              </a:ext>
            </a:extLst>
          </p:cNvPr>
          <p:cNvSpPr/>
          <p:nvPr/>
        </p:nvSpPr>
        <p:spPr bwMode="auto">
          <a:xfrm>
            <a:off x="609600" y="4709160"/>
            <a:ext cx="7071360" cy="1742439"/>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合宿に参加する</a:t>
            </a:r>
            <a:endParaRPr kumimoji="0" lang="en-US" altLang="ja-JP"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endParaRPr>
          </a:p>
          <a:p>
            <a:pPr marL="800100" lvl="1" indent="-342900">
              <a:buFont typeface="Wingdings" panose="05000000000000000000" pitchFamily="2" charset="2"/>
              <a:buChar char="u"/>
            </a:pPr>
            <a:r>
              <a:rPr lang="ja-JP" altLang="en-US" sz="2400" dirty="0">
                <a:solidFill>
                  <a:schemeClr val="accent3">
                    <a:lumMod val="95000"/>
                  </a:schemeClr>
                </a:solidFill>
              </a:rPr>
              <a:t>毎年夏（</a:t>
            </a:r>
            <a:r>
              <a:rPr lang="en-US" altLang="ja-JP" sz="2400" dirty="0">
                <a:solidFill>
                  <a:schemeClr val="accent3">
                    <a:lumMod val="95000"/>
                  </a:schemeClr>
                </a:solidFill>
              </a:rPr>
              <a:t>9</a:t>
            </a:r>
            <a:r>
              <a:rPr lang="ja-JP" altLang="en-US" sz="2400" dirty="0">
                <a:solidFill>
                  <a:schemeClr val="accent3">
                    <a:lumMod val="95000"/>
                  </a:schemeClr>
                </a:solidFill>
              </a:rPr>
              <a:t>月頃）　</a:t>
            </a:r>
            <a:r>
              <a:rPr lang="en-US" altLang="ja-JP" sz="2400" dirty="0">
                <a:solidFill>
                  <a:schemeClr val="accent3">
                    <a:lumMod val="95000"/>
                  </a:schemeClr>
                </a:solidFill>
              </a:rPr>
              <a:t>3</a:t>
            </a:r>
            <a:r>
              <a:rPr lang="ja-JP" altLang="en-US" sz="2400" dirty="0">
                <a:solidFill>
                  <a:schemeClr val="accent3">
                    <a:lumMod val="95000"/>
                  </a:schemeClr>
                </a:solidFill>
              </a:rPr>
              <a:t>年生が企画運営</a:t>
            </a:r>
            <a:endParaRPr lang="en-US" altLang="ja-JP" sz="2400" dirty="0">
              <a:solidFill>
                <a:schemeClr val="accent3">
                  <a:lumMod val="95000"/>
                </a:schemeClr>
              </a:solidFill>
            </a:endParaRPr>
          </a:p>
          <a:p>
            <a:pPr marL="800100" lvl="1" indent="-342900">
              <a:buFont typeface="Wingdings" panose="05000000000000000000" pitchFamily="2" charset="2"/>
              <a:buChar char="u"/>
            </a:pPr>
            <a:r>
              <a:rPr kumimoji="0" lang="ja-JP" altLang="en-US"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可能であれば</a:t>
            </a:r>
            <a:r>
              <a:rPr kumimoji="0" lang="en-US" altLang="ja-JP"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2</a:t>
            </a:r>
            <a:r>
              <a:rPr kumimoji="0" lang="ja-JP" altLang="en-US"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年生だけで冬に合宿</a:t>
            </a:r>
            <a:endParaRPr kumimoji="0" lang="en-US" altLang="ja-JP"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endParaRPr>
          </a:p>
          <a:p>
            <a:pPr lvl="1"/>
            <a:r>
              <a:rPr kumimoji="0" lang="ja-JP" altLang="en-US"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　　　⇒その場合は</a:t>
            </a:r>
            <a:r>
              <a:rPr kumimoji="0" lang="en-US" altLang="ja-JP"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2</a:t>
            </a:r>
            <a:r>
              <a:rPr kumimoji="0" lang="ja-JP" altLang="en-US"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年生が企画運営</a:t>
            </a:r>
          </a:p>
        </p:txBody>
      </p:sp>
      <p:sp>
        <p:nvSpPr>
          <p:cNvPr id="8" name="四角形: 角を丸くする 7">
            <a:extLst>
              <a:ext uri="{FF2B5EF4-FFF2-40B4-BE49-F238E27FC236}">
                <a16:creationId xmlns:a16="http://schemas.microsoft.com/office/drawing/2014/main" id="{EF708086-97F9-4696-AB44-5F2D5766DA0A}"/>
              </a:ext>
            </a:extLst>
          </p:cNvPr>
          <p:cNvSpPr/>
          <p:nvPr/>
        </p:nvSpPr>
        <p:spPr bwMode="auto">
          <a:xfrm>
            <a:off x="7909560" y="3987164"/>
            <a:ext cx="3810000" cy="2726055"/>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懇親会などの企画</a:t>
            </a:r>
          </a:p>
        </p:txBody>
      </p:sp>
      <p:sp>
        <p:nvSpPr>
          <p:cNvPr id="9" name="矢印: 下 8">
            <a:extLst>
              <a:ext uri="{FF2B5EF4-FFF2-40B4-BE49-F238E27FC236}">
                <a16:creationId xmlns:a16="http://schemas.microsoft.com/office/drawing/2014/main" id="{1A70AC0C-5499-4267-939D-F3EB2979DAF2}"/>
              </a:ext>
            </a:extLst>
          </p:cNvPr>
          <p:cNvSpPr/>
          <p:nvPr/>
        </p:nvSpPr>
        <p:spPr bwMode="auto">
          <a:xfrm>
            <a:off x="2529840" y="2072640"/>
            <a:ext cx="609600" cy="579120"/>
          </a:xfrm>
          <a:prstGeom prst="downArrow">
            <a:avLst/>
          </a:prstGeom>
          <a:solidFill>
            <a:schemeClr val="accent1">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0" name="矢印: 下 9">
            <a:extLst>
              <a:ext uri="{FF2B5EF4-FFF2-40B4-BE49-F238E27FC236}">
                <a16:creationId xmlns:a16="http://schemas.microsoft.com/office/drawing/2014/main" id="{B0E4C805-172F-4878-B000-B21A3FAE4351}"/>
              </a:ext>
            </a:extLst>
          </p:cNvPr>
          <p:cNvSpPr/>
          <p:nvPr/>
        </p:nvSpPr>
        <p:spPr bwMode="auto">
          <a:xfrm>
            <a:off x="2529840" y="3139440"/>
            <a:ext cx="609600" cy="579120"/>
          </a:xfrm>
          <a:prstGeom prst="downArrow">
            <a:avLst/>
          </a:prstGeom>
          <a:solidFill>
            <a:schemeClr val="accent1">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1" name="矢印: 下 10">
            <a:extLst>
              <a:ext uri="{FF2B5EF4-FFF2-40B4-BE49-F238E27FC236}">
                <a16:creationId xmlns:a16="http://schemas.microsoft.com/office/drawing/2014/main" id="{D97422FB-BCDF-4B52-9DC1-A3D1185E3633}"/>
              </a:ext>
            </a:extLst>
          </p:cNvPr>
          <p:cNvSpPr/>
          <p:nvPr/>
        </p:nvSpPr>
        <p:spPr bwMode="auto">
          <a:xfrm>
            <a:off x="8542020" y="990918"/>
            <a:ext cx="609600" cy="579120"/>
          </a:xfrm>
          <a:prstGeom prst="down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14" name="図 13" descr="レストランで食事をしている人達&#10;&#10;自動的に生成された説明">
            <a:extLst>
              <a:ext uri="{FF2B5EF4-FFF2-40B4-BE49-F238E27FC236}">
                <a16:creationId xmlns:a16="http://schemas.microsoft.com/office/drawing/2014/main" id="{68ED4673-BFF4-453F-A47A-EFF13FA0B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9076" y="4603250"/>
            <a:ext cx="2813293" cy="2109970"/>
          </a:xfrm>
          <a:prstGeom prst="rect">
            <a:avLst/>
          </a:prstGeom>
        </p:spPr>
      </p:pic>
      <p:pic>
        <p:nvPicPr>
          <p:cNvPr id="16" name="図 15" descr="会議室に集まる人々&#10;&#10;自動的に生成された説明">
            <a:extLst>
              <a:ext uri="{FF2B5EF4-FFF2-40B4-BE49-F238E27FC236}">
                <a16:creationId xmlns:a16="http://schemas.microsoft.com/office/drawing/2014/main" id="{A39091E5-A8B8-4407-9690-B2D13B05B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9076" y="1998663"/>
            <a:ext cx="3043324" cy="1719897"/>
          </a:xfrm>
          <a:prstGeom prst="rect">
            <a:avLst/>
          </a:prstGeom>
        </p:spPr>
      </p:pic>
    </p:spTree>
    <p:extLst>
      <p:ext uri="{BB962C8B-B14F-4D97-AF65-F5344CB8AC3E}">
        <p14:creationId xmlns:p14="http://schemas.microsoft.com/office/powerpoint/2010/main" val="11966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F272F2-5B86-4B94-B00D-495688C1CCFE}"/>
              </a:ext>
            </a:extLst>
          </p:cNvPr>
          <p:cNvSpPr>
            <a:spLocks noGrp="1"/>
          </p:cNvSpPr>
          <p:nvPr>
            <p:ph type="title"/>
          </p:nvPr>
        </p:nvSpPr>
        <p:spPr/>
        <p:txBody>
          <a:bodyPr/>
          <a:lstStyle/>
          <a:p>
            <a:r>
              <a:rPr kumimoji="1" lang="ja-JP" altLang="en-US" dirty="0"/>
              <a:t>より詳しく知りたい方は・・・</a:t>
            </a:r>
          </a:p>
        </p:txBody>
      </p:sp>
      <p:sp>
        <p:nvSpPr>
          <p:cNvPr id="3" name="コンテンツ プレースホルダー 2">
            <a:extLst>
              <a:ext uri="{FF2B5EF4-FFF2-40B4-BE49-F238E27FC236}">
                <a16:creationId xmlns:a16="http://schemas.microsoft.com/office/drawing/2014/main" id="{2CB92F76-1633-4A8E-8DB8-2599F3447FB2}"/>
              </a:ext>
            </a:extLst>
          </p:cNvPr>
          <p:cNvSpPr>
            <a:spLocks noGrp="1"/>
          </p:cNvSpPr>
          <p:nvPr>
            <p:ph idx="1"/>
          </p:nvPr>
        </p:nvSpPr>
        <p:spPr/>
        <p:txBody>
          <a:bodyPr/>
          <a:lstStyle/>
          <a:p>
            <a:r>
              <a:rPr kumimoji="1" lang="ja-JP" altLang="en-US" dirty="0">
                <a:hlinkClick r:id="rId2"/>
              </a:rPr>
              <a:t>小関ゼミのウェブサイト</a:t>
            </a:r>
            <a:r>
              <a:rPr kumimoji="1" lang="ja-JP" altLang="en-US" dirty="0"/>
              <a:t>をご覧ください</a:t>
            </a:r>
            <a:endParaRPr kumimoji="1" lang="en-US" altLang="ja-JP" dirty="0"/>
          </a:p>
          <a:p>
            <a:r>
              <a:rPr lang="ja-JP" altLang="en-US" dirty="0"/>
              <a:t>活動内容、報告資料、卒業論文などを掲載してあります！</a:t>
            </a:r>
            <a:endParaRPr lang="en-US" altLang="ja-JP" dirty="0"/>
          </a:p>
          <a:p>
            <a:pPr marL="0" indent="0">
              <a:buNone/>
            </a:pPr>
            <a:r>
              <a:rPr kumimoji="1" lang="ja-JP" altLang="en-US" dirty="0"/>
              <a:t>　「小関ゼミ」で検索してください</a:t>
            </a:r>
          </a:p>
        </p:txBody>
      </p:sp>
      <p:pic>
        <p:nvPicPr>
          <p:cNvPr id="4" name="図 3">
            <a:hlinkClick r:id="rId2"/>
            <a:extLst>
              <a:ext uri="{FF2B5EF4-FFF2-40B4-BE49-F238E27FC236}">
                <a16:creationId xmlns:a16="http://schemas.microsoft.com/office/drawing/2014/main" id="{CF072FC3-1A39-4F2D-87D7-FFB181A94CB0}"/>
              </a:ext>
            </a:extLst>
          </p:cNvPr>
          <p:cNvPicPr>
            <a:picLocks noChangeAspect="1"/>
          </p:cNvPicPr>
          <p:nvPr/>
        </p:nvPicPr>
        <p:blipFill>
          <a:blip r:embed="rId3"/>
          <a:stretch>
            <a:fillRect/>
          </a:stretch>
        </p:blipFill>
        <p:spPr>
          <a:xfrm>
            <a:off x="830580" y="3124238"/>
            <a:ext cx="8260080" cy="2186902"/>
          </a:xfrm>
          <a:prstGeom prst="rect">
            <a:avLst/>
          </a:prstGeom>
        </p:spPr>
      </p:pic>
      <p:sp>
        <p:nvSpPr>
          <p:cNvPr id="5" name="吹き出し: 角を丸めた四角形 4">
            <a:extLst>
              <a:ext uri="{FF2B5EF4-FFF2-40B4-BE49-F238E27FC236}">
                <a16:creationId xmlns:a16="http://schemas.microsoft.com/office/drawing/2014/main" id="{058AEEFD-6625-4DCA-A2A8-40404923471D}"/>
              </a:ext>
            </a:extLst>
          </p:cNvPr>
          <p:cNvSpPr/>
          <p:nvPr/>
        </p:nvSpPr>
        <p:spPr bwMode="auto">
          <a:xfrm>
            <a:off x="9395460" y="2613660"/>
            <a:ext cx="2499360" cy="1501140"/>
          </a:xfrm>
          <a:prstGeom prst="wedgeRoundRectCallout">
            <a:avLst>
              <a:gd name="adj1" fmla="val -104370"/>
              <a:gd name="adj2" fmla="val 23354"/>
              <a:gd name="adj3" fmla="val 16667"/>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2020</a:t>
            </a:r>
            <a:r>
              <a:rPr kumimoji="0" lang="ja-JP" altLang="en-US"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年度から、演習</a:t>
            </a:r>
            <a:r>
              <a:rPr kumimoji="0" lang="en-US" altLang="ja-JP"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Ⅰ</a:t>
            </a:r>
            <a:r>
              <a:rPr kumimoji="0" lang="ja-JP" altLang="en-US"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a:t>
            </a:r>
            <a:r>
              <a:rPr kumimoji="0" lang="en-US" altLang="ja-JP"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2</a:t>
            </a:r>
            <a:r>
              <a:rPr kumimoji="0" lang="ja-JP" altLang="en-US" sz="2400" b="0" i="0" u="none" strike="noStrike" cap="none" normalizeH="0" baseline="0" dirty="0">
                <a:ln>
                  <a:noFill/>
                </a:ln>
                <a:solidFill>
                  <a:schemeClr val="accent3">
                    <a:lumMod val="95000"/>
                  </a:schemeClr>
                </a:solidFill>
                <a:effectLst/>
                <a:latin typeface="Arial" panose="020B0604020202020204" pitchFamily="34" charset="0"/>
                <a:ea typeface="ＭＳ Ｐゴシック" panose="020B0600070205080204" pitchFamily="50" charset="-128"/>
              </a:rPr>
              <a:t>年生）も始めました</a:t>
            </a:r>
          </a:p>
        </p:txBody>
      </p:sp>
    </p:spTree>
    <p:extLst>
      <p:ext uri="{BB962C8B-B14F-4D97-AF65-F5344CB8AC3E}">
        <p14:creationId xmlns:p14="http://schemas.microsoft.com/office/powerpoint/2010/main" val="4055872982"/>
      </p:ext>
    </p:extLst>
  </p:cSld>
  <p:clrMapOvr>
    <a:masterClrMapping/>
  </p:clrMapOvr>
</p:sld>
</file>

<file path=ppt/theme/theme1.xml><?xml version="1.0" encoding="utf-8"?>
<a:theme xmlns:a="http://schemas.openxmlformats.org/drawingml/2006/main" name="ナチュラル（003）">
  <a:themeElements>
    <a:clrScheme name="ナチュラル（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ナチュラル（00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ナチュラル（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ナチュラル（0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ナチュラル（0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ナチュラル（0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ナチュラル（0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ナチュラル（0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ナチュラル（0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ナチュラル（0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ナチュラル（0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ナチュラル（0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ナチュラル（0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ナチュラル（0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Gnatural003</Template>
  <TotalTime>399</TotalTime>
  <Words>756</Words>
  <Application>Microsoft Office PowerPoint</Application>
  <PresentationFormat>ワイド画面</PresentationFormat>
  <Paragraphs>128</Paragraphs>
  <Slides>10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ＭＳ Ｐゴシック</vt:lpstr>
      <vt:lpstr>Arial</vt:lpstr>
      <vt:lpstr>Wingdings</vt:lpstr>
      <vt:lpstr>ナチュラル（003）</vt:lpstr>
      <vt:lpstr>小関ゼミ　個別ガイダンス資料</vt:lpstr>
      <vt:lpstr>はじめまして、わたしたちは小関ゼミです！</vt:lpstr>
      <vt:lpstr>小関ゼミの研究テーマは？</vt:lpstr>
      <vt:lpstr>非営利組織や社会的企業が、さまざまな地域課題に取り組んでいます！　たとえば・・・</vt:lpstr>
      <vt:lpstr>非営利組織や社会的企業が、さまざまな地域課題に取り組んでいます！　たとえば・・・</vt:lpstr>
      <vt:lpstr>あなたはどんな地域課題に関心がありますか？</vt:lpstr>
      <vt:lpstr>2年半の流れ</vt:lpstr>
      <vt:lpstr>2年生では何をするの？</vt:lpstr>
      <vt:lpstr>より詳しく知りたい方は・・・</vt:lpstr>
      <vt:lpstr>募集と入室試験について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小関ゼミ　個別ガイダンス資料</dc:title>
  <dc:creator>小関 隆志</dc:creator>
  <cp:lastModifiedBy>小関 隆志</cp:lastModifiedBy>
  <cp:revision>70</cp:revision>
  <cp:lastPrinted>2020-05-14T07:08:09Z</cp:lastPrinted>
  <dcterms:created xsi:type="dcterms:W3CDTF">2020-05-13T03:08:12Z</dcterms:created>
  <dcterms:modified xsi:type="dcterms:W3CDTF">2020-05-14T08:08:16Z</dcterms:modified>
</cp:coreProperties>
</file>